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ppt/tags/tag21.xml" ContentType="application/vnd.openxmlformats-officedocument.presentationml.tags+xml"/>
  <Override PartName="/ppt/notesSlides/notesSlide20.xml" ContentType="application/vnd.openxmlformats-officedocument.presentationml.notesSlide+xml"/>
  <Override PartName="/ppt/tags/tag22.xml" ContentType="application/vnd.openxmlformats-officedocument.presentationml.tags+xml"/>
  <Override PartName="/ppt/notesSlides/notesSlide21.xml" ContentType="application/vnd.openxmlformats-officedocument.presentationml.notesSlide+xml"/>
  <Override PartName="/ppt/tags/tag23.xml" ContentType="application/vnd.openxmlformats-officedocument.presentationml.tags+xml"/>
  <Override PartName="/ppt/notesSlides/notesSlide22.xml" ContentType="application/vnd.openxmlformats-officedocument.presentationml.notesSlide+xml"/>
  <Override PartName="/ppt/tags/tag24.xml" ContentType="application/vnd.openxmlformats-officedocument.presentationml.tags+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8"/>
  </p:notesMasterIdLst>
  <p:sldIdLst>
    <p:sldId id="256" r:id="rId5"/>
    <p:sldId id="257" r:id="rId6"/>
    <p:sldId id="259" r:id="rId7"/>
    <p:sldId id="260" r:id="rId8"/>
    <p:sldId id="270" r:id="rId9"/>
    <p:sldId id="271" r:id="rId10"/>
    <p:sldId id="272" r:id="rId11"/>
    <p:sldId id="273" r:id="rId12"/>
    <p:sldId id="274" r:id="rId13"/>
    <p:sldId id="275" r:id="rId14"/>
    <p:sldId id="261" r:id="rId15"/>
    <p:sldId id="262" r:id="rId16"/>
    <p:sldId id="276" r:id="rId17"/>
    <p:sldId id="277" r:id="rId18"/>
    <p:sldId id="278" r:id="rId19"/>
    <p:sldId id="279" r:id="rId20"/>
    <p:sldId id="264" r:id="rId21"/>
    <p:sldId id="265" r:id="rId22"/>
    <p:sldId id="280" r:id="rId23"/>
    <p:sldId id="266" r:id="rId24"/>
    <p:sldId id="267" r:id="rId25"/>
    <p:sldId id="268" r:id="rId26"/>
    <p:sldId id="269" r:id="rId27"/>
  </p:sldIdLst>
  <p:sldSz cx="12192000" cy="6858000"/>
  <p:notesSz cx="6858000" cy="9144000"/>
  <p:embeddedFontLst>
    <p:embeddedFont>
      <p:font typeface="Century Gothic" panose="020B0502020202020204" pitchFamily="34" charset="0"/>
      <p:regular r:id="rId29"/>
      <p:bold r:id="rId30"/>
      <p:italic r:id="rId31"/>
      <p:boldItalic r:id="rId32"/>
    </p:embeddedFont>
  </p:embeddedFontLst>
  <p:custDataLst>
    <p:tags r:id="rId33"/>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6"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0" d="100"/>
          <a:sy n="70" d="100"/>
        </p:scale>
        <p:origin x="1138"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gs" Target="tags/tag1.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3F7B673C-AD34-CE15-B425-1C62BE0F3CF0}"/>
            </a:ext>
          </a:extLst>
        </p:cNvPr>
        <p:cNvGrpSpPr/>
        <p:nvPr/>
      </p:nvGrpSpPr>
      <p:grpSpPr>
        <a:xfrm>
          <a:off x="0" y="0"/>
          <a:ext cx="0" cy="0"/>
          <a:chOff x="0" y="0"/>
          <a:chExt cx="0" cy="0"/>
        </a:xfrm>
      </p:grpSpPr>
      <p:sp>
        <p:nvSpPr>
          <p:cNvPr id="171" name="Google Shape;171;p6:notes">
            <a:extLst>
              <a:ext uri="{FF2B5EF4-FFF2-40B4-BE49-F238E27FC236}">
                <a16:creationId xmlns:a16="http://schemas.microsoft.com/office/drawing/2014/main" id="{169746FE-BD13-3E44-4F3B-ADB68A03CF2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a:extLst>
              <a:ext uri="{FF2B5EF4-FFF2-40B4-BE49-F238E27FC236}">
                <a16:creationId xmlns:a16="http://schemas.microsoft.com/office/drawing/2014/main" id="{8C003D55-9254-BED2-11DD-73516657E4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75401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7A9579CB-66E5-1F57-CCDE-D6A50D23078B}"/>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F716283E-B296-D2C2-D5DA-106288EFC4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29124EED-5EDC-2C1B-227A-EDED1F7B5E5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798780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DA83D2E1-0FA8-FF89-73E1-BF200D7ED720}"/>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0A079858-F388-822E-AA17-5E29D7F886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60250DBA-CE5F-E25B-0270-91F94539452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210580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C0460EE3-7109-273F-484B-A06B7935B20F}"/>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0E6DF2E3-9AF6-FB2A-78C1-EF2A902381C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24B08FDC-C2CA-AA62-196B-6E5A23B072C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234556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D6BEE390-F825-5CDB-059E-B9086C696DB1}"/>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4D991DBE-616B-0272-528F-0E45098FDEA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3DD9D003-60A9-39D7-72B9-E29D324E96B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176896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a:extLst>
            <a:ext uri="{FF2B5EF4-FFF2-40B4-BE49-F238E27FC236}">
              <a16:creationId xmlns:a16="http://schemas.microsoft.com/office/drawing/2014/main" id="{D9943418-765B-44B9-DD65-79551844E765}"/>
            </a:ext>
          </a:extLst>
        </p:cNvPr>
        <p:cNvGrpSpPr/>
        <p:nvPr/>
      </p:nvGrpSpPr>
      <p:grpSpPr>
        <a:xfrm>
          <a:off x="0" y="0"/>
          <a:ext cx="0" cy="0"/>
          <a:chOff x="0" y="0"/>
          <a:chExt cx="0" cy="0"/>
        </a:xfrm>
      </p:grpSpPr>
      <p:sp>
        <p:nvSpPr>
          <p:cNvPr id="206" name="Google Shape;206;p10:notes">
            <a:extLst>
              <a:ext uri="{FF2B5EF4-FFF2-40B4-BE49-F238E27FC236}">
                <a16:creationId xmlns:a16="http://schemas.microsoft.com/office/drawing/2014/main" id="{C2C8B56F-FF64-716A-5983-0E7C3A05F95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a:extLst>
              <a:ext uri="{FF2B5EF4-FFF2-40B4-BE49-F238E27FC236}">
                <a16:creationId xmlns:a16="http://schemas.microsoft.com/office/drawing/2014/main" id="{61C67D81-7D8B-8337-E200-DE405B1ED3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528165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8BDFE67C-E708-C6EF-FB60-503B981BEF1F}"/>
            </a:ext>
          </a:extLst>
        </p:cNvPr>
        <p:cNvGrpSpPr/>
        <p:nvPr/>
      </p:nvGrpSpPr>
      <p:grpSpPr>
        <a:xfrm>
          <a:off x="0" y="0"/>
          <a:ext cx="0" cy="0"/>
          <a:chOff x="0" y="0"/>
          <a:chExt cx="0" cy="0"/>
        </a:xfrm>
      </p:grpSpPr>
      <p:sp>
        <p:nvSpPr>
          <p:cNvPr id="171" name="Google Shape;171;p6:notes">
            <a:extLst>
              <a:ext uri="{FF2B5EF4-FFF2-40B4-BE49-F238E27FC236}">
                <a16:creationId xmlns:a16="http://schemas.microsoft.com/office/drawing/2014/main" id="{BCAC4E2C-75FB-2BD0-E3BF-3E320C051F7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a:extLst>
              <a:ext uri="{FF2B5EF4-FFF2-40B4-BE49-F238E27FC236}">
                <a16:creationId xmlns:a16="http://schemas.microsoft.com/office/drawing/2014/main" id="{CEC3DFE3-7BA0-4E2D-4C48-6389208909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5411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3CD588E7-B6BA-DB5B-EAAA-6387E9221727}"/>
            </a:ext>
          </a:extLst>
        </p:cNvPr>
        <p:cNvGrpSpPr/>
        <p:nvPr/>
      </p:nvGrpSpPr>
      <p:grpSpPr>
        <a:xfrm>
          <a:off x="0" y="0"/>
          <a:ext cx="0" cy="0"/>
          <a:chOff x="0" y="0"/>
          <a:chExt cx="0" cy="0"/>
        </a:xfrm>
      </p:grpSpPr>
      <p:sp>
        <p:nvSpPr>
          <p:cNvPr id="171" name="Google Shape;171;p6:notes">
            <a:extLst>
              <a:ext uri="{FF2B5EF4-FFF2-40B4-BE49-F238E27FC236}">
                <a16:creationId xmlns:a16="http://schemas.microsoft.com/office/drawing/2014/main" id="{48B657F2-B771-3AFF-C8C6-E7AD842A63B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a:extLst>
              <a:ext uri="{FF2B5EF4-FFF2-40B4-BE49-F238E27FC236}">
                <a16:creationId xmlns:a16="http://schemas.microsoft.com/office/drawing/2014/main" id="{B8295D0D-CD8F-639E-DAC1-B06159F8D6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71814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2F35288C-CEE4-8DC0-A1CF-7D2BFD580A19}"/>
            </a:ext>
          </a:extLst>
        </p:cNvPr>
        <p:cNvGrpSpPr/>
        <p:nvPr/>
      </p:nvGrpSpPr>
      <p:grpSpPr>
        <a:xfrm>
          <a:off x="0" y="0"/>
          <a:ext cx="0" cy="0"/>
          <a:chOff x="0" y="0"/>
          <a:chExt cx="0" cy="0"/>
        </a:xfrm>
      </p:grpSpPr>
      <p:sp>
        <p:nvSpPr>
          <p:cNvPr id="171" name="Google Shape;171;p6:notes">
            <a:extLst>
              <a:ext uri="{FF2B5EF4-FFF2-40B4-BE49-F238E27FC236}">
                <a16:creationId xmlns:a16="http://schemas.microsoft.com/office/drawing/2014/main" id="{F1EEF6AE-7001-5EB6-F292-AB722809CD2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a:extLst>
              <a:ext uri="{FF2B5EF4-FFF2-40B4-BE49-F238E27FC236}">
                <a16:creationId xmlns:a16="http://schemas.microsoft.com/office/drawing/2014/main" id="{E5AE6467-383D-1A9C-CD8F-3ACB70D0D39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356189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D14E0DEB-967E-479A-0583-B34067CF935D}"/>
            </a:ext>
          </a:extLst>
        </p:cNvPr>
        <p:cNvGrpSpPr/>
        <p:nvPr/>
      </p:nvGrpSpPr>
      <p:grpSpPr>
        <a:xfrm>
          <a:off x="0" y="0"/>
          <a:ext cx="0" cy="0"/>
          <a:chOff x="0" y="0"/>
          <a:chExt cx="0" cy="0"/>
        </a:xfrm>
      </p:grpSpPr>
      <p:sp>
        <p:nvSpPr>
          <p:cNvPr id="171" name="Google Shape;171;p6:notes">
            <a:extLst>
              <a:ext uri="{FF2B5EF4-FFF2-40B4-BE49-F238E27FC236}">
                <a16:creationId xmlns:a16="http://schemas.microsoft.com/office/drawing/2014/main" id="{C46BAFBD-9E06-CF63-E685-F6D2DB3BB37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a:extLst>
              <a:ext uri="{FF2B5EF4-FFF2-40B4-BE49-F238E27FC236}">
                <a16:creationId xmlns:a16="http://schemas.microsoft.com/office/drawing/2014/main" id="{1A14464B-FA53-35CF-116E-291891DF47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75543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a:extLst>
            <a:ext uri="{FF2B5EF4-FFF2-40B4-BE49-F238E27FC236}">
              <a16:creationId xmlns:a16="http://schemas.microsoft.com/office/drawing/2014/main" id="{04A9B9AC-8C42-1FD0-A032-4EC3B21D4D4F}"/>
            </a:ext>
          </a:extLst>
        </p:cNvPr>
        <p:cNvGrpSpPr/>
        <p:nvPr/>
      </p:nvGrpSpPr>
      <p:grpSpPr>
        <a:xfrm>
          <a:off x="0" y="0"/>
          <a:ext cx="0" cy="0"/>
          <a:chOff x="0" y="0"/>
          <a:chExt cx="0" cy="0"/>
        </a:xfrm>
      </p:grpSpPr>
      <p:sp>
        <p:nvSpPr>
          <p:cNvPr id="171" name="Google Shape;171;p6:notes">
            <a:extLst>
              <a:ext uri="{FF2B5EF4-FFF2-40B4-BE49-F238E27FC236}">
                <a16:creationId xmlns:a16="http://schemas.microsoft.com/office/drawing/2014/main" id="{B2007590-50CC-B9BF-DE2B-D70F66CA34B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a:extLst>
              <a:ext uri="{FF2B5EF4-FFF2-40B4-BE49-F238E27FC236}">
                <a16:creationId xmlns:a16="http://schemas.microsoft.com/office/drawing/2014/main" id="{7C119EEC-E63D-837D-2D67-DC304A8FDC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589038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7.m4a"/><Relationship Id="rId7" Type="http://schemas.openxmlformats.org/officeDocument/2006/relationships/image" Target="../media/image3.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image" Target="../media/image6.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7" Type="http://schemas.openxmlformats.org/officeDocument/2006/relationships/image" Target="../media/image4.png"/><Relationship Id="rId2" Type="http://schemas.microsoft.com/office/2007/relationships/media" Target="../media/media18.m4a"/><Relationship Id="rId1" Type="http://schemas.openxmlformats.org/officeDocument/2006/relationships/tags" Target="../tags/tag19.xml"/><Relationship Id="rId6" Type="http://schemas.openxmlformats.org/officeDocument/2006/relationships/image" Target="../media/image3.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audio" Target="../media/media19.m4a"/><Relationship Id="rId7" Type="http://schemas.openxmlformats.org/officeDocument/2006/relationships/image" Target="../media/image4.png"/><Relationship Id="rId2" Type="http://schemas.microsoft.com/office/2007/relationships/media" Target="../media/media19.m4a"/><Relationship Id="rId1" Type="http://schemas.openxmlformats.org/officeDocument/2006/relationships/tags" Target="../tags/tag20.xml"/><Relationship Id="rId6" Type="http://schemas.openxmlformats.org/officeDocument/2006/relationships/image" Target="../media/image3.png"/><Relationship Id="rId5" Type="http://schemas.openxmlformats.org/officeDocument/2006/relationships/notesSlide" Target="../notesSlides/notesSlide19.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audio" Target="../media/media20.m4a"/><Relationship Id="rId7" Type="http://schemas.openxmlformats.org/officeDocument/2006/relationships/image" Target="../media/image4.png"/><Relationship Id="rId2" Type="http://schemas.microsoft.com/office/2007/relationships/media" Target="../media/media20.m4a"/><Relationship Id="rId1" Type="http://schemas.openxmlformats.org/officeDocument/2006/relationships/tags" Target="../tags/tag21.xml"/><Relationship Id="rId6" Type="http://schemas.openxmlformats.org/officeDocument/2006/relationships/image" Target="../media/image3.png"/><Relationship Id="rId5" Type="http://schemas.openxmlformats.org/officeDocument/2006/relationships/notesSlide" Target="../notesSlides/notesSlide20.xml"/><Relationship Id="rId4"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audio" Target="../media/media21.m4a"/><Relationship Id="rId7" Type="http://schemas.openxmlformats.org/officeDocument/2006/relationships/image" Target="../media/image4.png"/><Relationship Id="rId2" Type="http://schemas.microsoft.com/office/2007/relationships/media" Target="../media/media21.m4a"/><Relationship Id="rId1" Type="http://schemas.openxmlformats.org/officeDocument/2006/relationships/tags" Target="../tags/tag22.xml"/><Relationship Id="rId6" Type="http://schemas.openxmlformats.org/officeDocument/2006/relationships/image" Target="../media/image3.png"/><Relationship Id="rId5" Type="http://schemas.openxmlformats.org/officeDocument/2006/relationships/notesSlide" Target="../notesSlides/notesSlide21.xml"/><Relationship Id="rId4"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audio" Target="../media/media22.m4a"/><Relationship Id="rId7" Type="http://schemas.openxmlformats.org/officeDocument/2006/relationships/image" Target="../media/image4.png"/><Relationship Id="rId2" Type="http://schemas.microsoft.com/office/2007/relationships/media" Target="../media/media22.m4a"/><Relationship Id="rId1" Type="http://schemas.openxmlformats.org/officeDocument/2006/relationships/tags" Target="../tags/tag23.xml"/><Relationship Id="rId6" Type="http://schemas.openxmlformats.org/officeDocument/2006/relationships/image" Target="../media/image3.png"/><Relationship Id="rId5" Type="http://schemas.openxmlformats.org/officeDocument/2006/relationships/notesSlide" Target="../notesSlides/notesSlide22.xml"/><Relationship Id="rId4"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hyperlink" Target="https://owasp.org/www-project-top-ten/" TargetMode="External"/><Relationship Id="rId3" Type="http://schemas.openxmlformats.org/officeDocument/2006/relationships/audio" Target="../media/media23.m4a"/><Relationship Id="rId7" Type="http://schemas.openxmlformats.org/officeDocument/2006/relationships/hyperlink" Target="https://csrc.nist.gov/publications/detail/sp/800-53/rev-5/final" TargetMode="External"/><Relationship Id="rId2" Type="http://schemas.microsoft.com/office/2007/relationships/media" Target="../media/media23.m4a"/><Relationship Id="rId1" Type="http://schemas.openxmlformats.org/officeDocument/2006/relationships/tags" Target="../tags/tag24.xml"/><Relationship Id="rId6" Type="http://schemas.openxmlformats.org/officeDocument/2006/relationships/hyperlink" Target="https://www.cisecurity.org/controls/" TargetMode="External"/><Relationship Id="rId11" Type="http://schemas.openxmlformats.org/officeDocument/2006/relationships/image" Target="../media/image4.png"/><Relationship Id="rId5" Type="http://schemas.openxmlformats.org/officeDocument/2006/relationships/notesSlide" Target="../notesSlides/notesSlide23.xml"/><Relationship Id="rId10" Type="http://schemas.openxmlformats.org/officeDocument/2006/relationships/image" Target="../media/image3.png"/><Relationship Id="rId4" Type="http://schemas.openxmlformats.org/officeDocument/2006/relationships/slideLayout" Target="../slideLayouts/slideLayout2.xml"/><Relationship Id="rId9" Type="http://schemas.openxmlformats.org/officeDocument/2006/relationships/hyperlink" Target="https://wiki.sei.cmu.edu/confluence/display/cplusplus/SEI+CERT+C%2B%2B+Coding+Standard" TargetMode="Externa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April Rose</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6" name="Audio 5">
            <a:hlinkClick r:id="" action="ppaction://media"/>
            <a:extLst>
              <a:ext uri="{FF2B5EF4-FFF2-40B4-BE49-F238E27FC236}">
                <a16:creationId xmlns:a16="http://schemas.microsoft.com/office/drawing/2014/main" id="{2537F860-2E34-E156-0BD1-E91DD22E34B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481"/>
    </mc:Choice>
    <mc:Fallback>
      <p:transition spd="slow" advTm="64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0914AFCD-BA2B-DB73-DB88-E9FD5D088980}"/>
            </a:ext>
          </a:extLst>
        </p:cNvPr>
        <p:cNvGrpSpPr/>
        <p:nvPr/>
      </p:nvGrpSpPr>
      <p:grpSpPr>
        <a:xfrm>
          <a:off x="0" y="0"/>
          <a:ext cx="0" cy="0"/>
          <a:chOff x="0" y="0"/>
          <a:chExt cx="0" cy="0"/>
        </a:xfrm>
      </p:grpSpPr>
      <p:sp>
        <p:nvSpPr>
          <p:cNvPr id="174" name="Google Shape;174;p6">
            <a:extLst>
              <a:ext uri="{FF2B5EF4-FFF2-40B4-BE49-F238E27FC236}">
                <a16:creationId xmlns:a16="http://schemas.microsoft.com/office/drawing/2014/main" id="{66922CE5-7124-96B1-B258-2FEF283CF86F}"/>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a:extLst>
              <a:ext uri="{FF2B5EF4-FFF2-40B4-BE49-F238E27FC236}">
                <a16:creationId xmlns:a16="http://schemas.microsoft.com/office/drawing/2014/main" id="{EC01E2E5-BB82-B2A5-4232-219FE94FF96B}"/>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 Placeholder 3">
            <a:extLst>
              <a:ext uri="{FF2B5EF4-FFF2-40B4-BE49-F238E27FC236}">
                <a16:creationId xmlns:a16="http://schemas.microsoft.com/office/drawing/2014/main" id="{025B5E81-4C33-DEC3-B153-0BBF60A5E382}"/>
              </a:ext>
            </a:extLst>
          </p:cNvPr>
          <p:cNvSpPr>
            <a:spLocks noGrp="1"/>
          </p:cNvSpPr>
          <p:nvPr>
            <p:ph type="body" idx="1"/>
          </p:nvPr>
        </p:nvSpPr>
        <p:spPr/>
        <p:txBody>
          <a:bodyPr>
            <a:normAutofit/>
          </a:bodyPr>
          <a:lstStyle/>
          <a:p>
            <a:r>
              <a:rPr lang="en-US" b="1" dirty="0"/>
              <a:t>Priority (1-5)</a:t>
            </a:r>
            <a:r>
              <a:rPr lang="en-US" dirty="0"/>
              <a:t>:</a:t>
            </a:r>
          </a:p>
          <a:p>
            <a:pPr lvl="1">
              <a:buFont typeface="Arial" panose="020B0604020202020204" pitchFamily="34" charset="0"/>
              <a:buChar char="•"/>
            </a:pPr>
            <a:r>
              <a:rPr lang="en-US" b="1" dirty="0"/>
              <a:t>1</a:t>
            </a:r>
            <a:r>
              <a:rPr lang="en-US" dirty="0"/>
              <a:t>: Low priority; can be addressed later.</a:t>
            </a:r>
          </a:p>
          <a:p>
            <a:pPr lvl="1">
              <a:buFont typeface="Arial" panose="020B0604020202020204" pitchFamily="34" charset="0"/>
              <a:buChar char="•"/>
            </a:pPr>
            <a:r>
              <a:rPr lang="en-US" b="1" dirty="0"/>
              <a:t>2</a:t>
            </a:r>
            <a:r>
              <a:rPr lang="en-US" dirty="0"/>
              <a:t>: Medium-low priority; should be fixed but not urgent.</a:t>
            </a:r>
          </a:p>
          <a:p>
            <a:pPr lvl="1">
              <a:buFont typeface="Arial" panose="020B0604020202020204" pitchFamily="34" charset="0"/>
              <a:buChar char="•"/>
            </a:pPr>
            <a:r>
              <a:rPr lang="en-US" b="1" dirty="0"/>
              <a:t>3</a:t>
            </a:r>
            <a:r>
              <a:rPr lang="en-US" dirty="0"/>
              <a:t>: Medium priority; should be addressed in a timely manner.</a:t>
            </a:r>
          </a:p>
          <a:p>
            <a:pPr lvl="1">
              <a:buFont typeface="Arial" panose="020B0604020202020204" pitchFamily="34" charset="0"/>
              <a:buChar char="•"/>
            </a:pPr>
            <a:r>
              <a:rPr lang="en-US" b="1" dirty="0"/>
              <a:t>4</a:t>
            </a:r>
            <a:r>
              <a:rPr lang="en-US" dirty="0"/>
              <a:t>: High priority; requires immediate attention.</a:t>
            </a:r>
          </a:p>
          <a:p>
            <a:pPr lvl="1">
              <a:buFont typeface="Arial" panose="020B0604020202020204" pitchFamily="34" charset="0"/>
              <a:buChar char="•"/>
            </a:pPr>
            <a:r>
              <a:rPr lang="en-US" b="1" dirty="0"/>
              <a:t>5</a:t>
            </a:r>
            <a:r>
              <a:rPr lang="en-US" dirty="0"/>
              <a:t>: Critical priority; must be fixed as soon as possible.</a:t>
            </a:r>
          </a:p>
          <a:p>
            <a:endParaRPr lang="en-US" dirty="0"/>
          </a:p>
        </p:txBody>
      </p:sp>
      <p:pic>
        <p:nvPicPr>
          <p:cNvPr id="3" name="Audio 2">
            <a:hlinkClick r:id="" action="ppaction://media"/>
            <a:extLst>
              <a:ext uri="{FF2B5EF4-FFF2-40B4-BE49-F238E27FC236}">
                <a16:creationId xmlns:a16="http://schemas.microsoft.com/office/drawing/2014/main" id="{38CB5943-2DC0-ED74-CC66-37CC3E757AE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316172698"/>
      </p:ext>
    </p:extLst>
  </p:cSld>
  <p:clrMapOvr>
    <a:masterClrMapping/>
  </p:clrMapOvr>
  <mc:AlternateContent xmlns:mc="http://schemas.openxmlformats.org/markup-compatibility/2006">
    <mc:Choice xmlns:p14="http://schemas.microsoft.com/office/powerpoint/2010/main" Requires="p14">
      <p:transition spd="slow" p14:dur="2000" advTm="6097"/>
    </mc:Choice>
    <mc:Fallback>
      <p:transition spd="slow" advTm="60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Encryption in flight refers to the protection of data as it travels across networks, preventing unauthorized access during transmission. This is critical for safeguarding sensitive information, especially in environments where data can be intercepted, such as public Wi-Fi or unsecured networks.</a:t>
            </a:r>
          </a:p>
          <a:p>
            <a:pPr marL="228600" lvl="0" indent="-228600" algn="l" rtl="0">
              <a:lnSpc>
                <a:spcPct val="90000"/>
              </a:lnSpc>
              <a:spcBef>
                <a:spcPts val="0"/>
              </a:spcBef>
              <a:spcAft>
                <a:spcPts val="0"/>
              </a:spcAft>
              <a:buClr>
                <a:schemeClr val="lt1"/>
              </a:buClr>
              <a:buSzPts val="2000"/>
              <a:buChar char="•"/>
            </a:pPr>
            <a:r>
              <a:rPr lang="en-US" sz="2000" dirty="0"/>
              <a:t>Encryption at rest protects data stored on physical media (like databases, file systems, or cloud storage) from unauthorized access. This policy is essential for safeguarding sensitive information in case of data breaches, theft, or loss of storage devices.</a:t>
            </a:r>
          </a:p>
          <a:p>
            <a:pPr marL="228600" lvl="0" indent="-228600" algn="l" rtl="0">
              <a:lnSpc>
                <a:spcPct val="90000"/>
              </a:lnSpc>
              <a:spcBef>
                <a:spcPts val="0"/>
              </a:spcBef>
              <a:spcAft>
                <a:spcPts val="0"/>
              </a:spcAft>
              <a:buClr>
                <a:schemeClr val="lt1"/>
              </a:buClr>
              <a:buSzPts val="2000"/>
              <a:buChar char="•"/>
            </a:pPr>
            <a:r>
              <a:rPr lang="en-US" sz="2000" dirty="0"/>
              <a:t>Encryption in use protects data while it is being processed or utilized by applications. This type of encryption ensures that sensitive information is not exposed to unauthorized parties during computation or access within applications.</a:t>
            </a:r>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F836AC8A-9298-A7ED-5DB3-BA8E2694AC9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154"/>
    </mc:Choice>
    <mc:Fallback>
      <p:transition spd="slow" advTm="301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 Policy: </a:t>
            </a:r>
            <a:r>
              <a:rPr lang="en-US" dirty="0"/>
              <a:t>Authentication ensures that users are who they claim to be before granting access to resources. This is the first line of defense in a security framework.</a:t>
            </a:r>
          </a:p>
          <a:p>
            <a:pPr marL="228600" lvl="0" indent="-228600" algn="l" rtl="0">
              <a:lnSpc>
                <a:spcPct val="90000"/>
              </a:lnSpc>
              <a:spcBef>
                <a:spcPts val="0"/>
              </a:spcBef>
              <a:spcAft>
                <a:spcPts val="0"/>
              </a:spcAft>
              <a:buClr>
                <a:schemeClr val="lt1"/>
              </a:buClr>
              <a:buSzPts val="2400"/>
              <a:buChar char="•"/>
            </a:pPr>
            <a:r>
              <a:rPr lang="en-US" dirty="0"/>
              <a:t>Authorization Policy: Authorization determines what authenticated users are allowed to do. It defines the permissions and access levels for various resources based on user roles and responsibilities.</a:t>
            </a:r>
          </a:p>
          <a:p>
            <a:pPr marL="228600" lvl="0" indent="-228600" algn="l" rtl="0">
              <a:lnSpc>
                <a:spcPct val="90000"/>
              </a:lnSpc>
              <a:spcBef>
                <a:spcPts val="0"/>
              </a:spcBef>
              <a:spcAft>
                <a:spcPts val="0"/>
              </a:spcAft>
              <a:buClr>
                <a:schemeClr val="lt1"/>
              </a:buClr>
              <a:buSzPts val="2400"/>
              <a:buChar char="•"/>
            </a:pPr>
            <a:r>
              <a:rPr lang="en-US" dirty="0"/>
              <a:t>Accounting Policy: Accounting involves tracking user activities and access to resources. This is crucial for auditing, compliance, and monitoring suspicious activities.</a:t>
            </a:r>
          </a:p>
          <a:p>
            <a:pPr marL="228600" lvl="0" indent="-228600" algn="l" rtl="0">
              <a:lnSpc>
                <a:spcPct val="90000"/>
              </a:lnSpc>
              <a:spcBef>
                <a:spcPts val="0"/>
              </a:spcBef>
              <a:spcAft>
                <a:spcPts val="0"/>
              </a:spcAft>
              <a:buClr>
                <a:schemeClr val="lt1"/>
              </a:buClr>
              <a:buSzPts val="2400"/>
              <a:buChar char="•"/>
            </a:pPr>
            <a:endParaRPr lang="en-US"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6A0730DF-44F2-7EBD-2224-9A33A091E1B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0861"/>
    </mc:Choice>
    <mc:Fallback>
      <p:transition spd="slow" advTm="40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F87F823A-5B40-93A5-60F2-C9F0AD91E3EF}"/>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C076E083-32EE-B56C-93D4-56BE296264AF}"/>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SQL Injection Test</a:t>
            </a:r>
            <a:endParaRPr dirty="0"/>
          </a:p>
        </p:txBody>
      </p:sp>
      <p:sp>
        <p:nvSpPr>
          <p:cNvPr id="196" name="Google Shape;196;g9504e29505_0_0">
            <a:extLst>
              <a:ext uri="{FF2B5EF4-FFF2-40B4-BE49-F238E27FC236}">
                <a16:creationId xmlns:a16="http://schemas.microsoft.com/office/drawing/2014/main" id="{DD213BD2-2175-112D-3327-C93ED925E389}"/>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 Description: Attempt to log in using a SQL injection payload instead of a legitimate password.</a:t>
            </a:r>
          </a:p>
          <a:p>
            <a:pPr marL="0" lvl="0" indent="0" algn="l" rtl="0">
              <a:lnSpc>
                <a:spcPct val="90000"/>
              </a:lnSpc>
              <a:spcBef>
                <a:spcPts val="1000"/>
              </a:spcBef>
              <a:spcAft>
                <a:spcPts val="0"/>
              </a:spcAft>
              <a:buSzPts val="1800"/>
              <a:buNone/>
            </a:pPr>
            <a:r>
              <a:rPr lang="en-US" dirty="0"/>
              <a:t>Input: Username: admin Password: password' OR '1'='1’—</a:t>
            </a:r>
          </a:p>
          <a:p>
            <a:pPr marL="0" lvl="0" indent="0" algn="l" rtl="0">
              <a:lnSpc>
                <a:spcPct val="90000"/>
              </a:lnSpc>
              <a:spcBef>
                <a:spcPts val="1000"/>
              </a:spcBef>
              <a:spcAft>
                <a:spcPts val="0"/>
              </a:spcAft>
              <a:buSzPts val="1800"/>
              <a:buNone/>
            </a:pPr>
            <a:r>
              <a:rPr lang="en-US" dirty="0"/>
              <a:t>Expected Result: Unauthorized access should be denied.</a:t>
            </a:r>
          </a:p>
          <a:p>
            <a:pPr marL="0" lvl="0" indent="0" algn="l" rtl="0">
              <a:lnSpc>
                <a:spcPct val="90000"/>
              </a:lnSpc>
              <a:spcBef>
                <a:spcPts val="1000"/>
              </a:spcBef>
              <a:spcAft>
                <a:spcPts val="0"/>
              </a:spcAft>
              <a:buSzPts val="1800"/>
              <a:buNone/>
            </a:pPr>
            <a:r>
              <a:rPr lang="en-US" dirty="0"/>
              <a:t>Actual Result: Unauthorized access granted (SQL injection bypassed authentication).</a:t>
            </a:r>
          </a:p>
          <a:p>
            <a:pPr marL="0" lvl="0" indent="0" algn="l" rtl="0">
              <a:lnSpc>
                <a:spcPct val="90000"/>
              </a:lnSpc>
              <a:spcBef>
                <a:spcPts val="1000"/>
              </a:spcBef>
              <a:spcAft>
                <a:spcPts val="0"/>
              </a:spcAft>
              <a:buSzPts val="1800"/>
              <a:buNone/>
            </a:pPr>
            <a:r>
              <a:rPr lang="en-US" dirty="0"/>
              <a:t>Conclusion: Vulnerable. The application is susceptible to SQL injection attacks on authentication.</a:t>
            </a:r>
          </a:p>
        </p:txBody>
      </p:sp>
      <p:pic>
        <p:nvPicPr>
          <p:cNvPr id="197" name="Google Shape;197;g9504e29505_0_0" descr="Green Pace logo">
            <a:extLst>
              <a:ext uri="{FF2B5EF4-FFF2-40B4-BE49-F238E27FC236}">
                <a16:creationId xmlns:a16="http://schemas.microsoft.com/office/drawing/2014/main" id="{BE6113F8-3AE3-3F8E-2219-3C40E3FE31A9}"/>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999C8146-BDC1-0A12-EE51-A2CF6406A85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4178239978"/>
      </p:ext>
    </p:extLst>
  </p:cSld>
  <p:clrMapOvr>
    <a:masterClrMapping/>
  </p:clrMapOvr>
  <mc:AlternateContent xmlns:mc="http://schemas.openxmlformats.org/markup-compatibility/2006">
    <mc:Choice xmlns:p14="http://schemas.microsoft.com/office/powerpoint/2010/main" Requires="p14">
      <p:transition spd="slow" p14:dur="2000" advTm="33408"/>
    </mc:Choice>
    <mc:Fallback>
      <p:transition spd="slow" advTm="334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08905344-D14C-F16D-A90E-5F3CB4EE5067}"/>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A64F12CA-1191-23D0-D9E9-6AD4DE487CA5}"/>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Special Characters Test</a:t>
            </a:r>
            <a:endParaRPr dirty="0"/>
          </a:p>
        </p:txBody>
      </p:sp>
      <p:sp>
        <p:nvSpPr>
          <p:cNvPr id="196" name="Google Shape;196;g9504e29505_0_0">
            <a:extLst>
              <a:ext uri="{FF2B5EF4-FFF2-40B4-BE49-F238E27FC236}">
                <a16:creationId xmlns:a16="http://schemas.microsoft.com/office/drawing/2014/main" id="{E621BA06-ED3B-63B2-4944-F2B363AFA0E3}"/>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 Description: Attempt to log in with special characters to see if they are properly sanitized.</a:t>
            </a:r>
          </a:p>
          <a:p>
            <a:pPr marL="0" lvl="0" indent="0" algn="l" rtl="0">
              <a:lnSpc>
                <a:spcPct val="90000"/>
              </a:lnSpc>
              <a:spcBef>
                <a:spcPts val="1000"/>
              </a:spcBef>
              <a:spcAft>
                <a:spcPts val="0"/>
              </a:spcAft>
              <a:buSzPts val="1800"/>
              <a:buNone/>
            </a:pPr>
            <a:r>
              <a:rPr lang="en-US" dirty="0"/>
              <a:t>Input: Username: user Password: pass' OR '1'='1’—</a:t>
            </a:r>
          </a:p>
          <a:p>
            <a:pPr marL="0" lvl="0" indent="0" algn="l" rtl="0">
              <a:lnSpc>
                <a:spcPct val="90000"/>
              </a:lnSpc>
              <a:spcBef>
                <a:spcPts val="1000"/>
              </a:spcBef>
              <a:spcAft>
                <a:spcPts val="0"/>
              </a:spcAft>
              <a:buSzPts val="1800"/>
              <a:buNone/>
            </a:pPr>
            <a:r>
              <a:rPr lang="en-US" dirty="0"/>
              <a:t>Expected Result: Unauthorized access should be denied.</a:t>
            </a:r>
          </a:p>
          <a:p>
            <a:pPr marL="0" lvl="0" indent="0" algn="l" rtl="0">
              <a:lnSpc>
                <a:spcPct val="90000"/>
              </a:lnSpc>
              <a:spcBef>
                <a:spcPts val="1000"/>
              </a:spcBef>
              <a:spcAft>
                <a:spcPts val="0"/>
              </a:spcAft>
              <a:buSzPts val="1800"/>
              <a:buNone/>
            </a:pPr>
            <a:r>
              <a:rPr lang="en-US" dirty="0"/>
              <a:t>Actual Result: Unauthorized access granted.</a:t>
            </a:r>
          </a:p>
          <a:p>
            <a:pPr marL="0" lvl="0" indent="0" algn="l" rtl="0">
              <a:lnSpc>
                <a:spcPct val="90000"/>
              </a:lnSpc>
              <a:spcBef>
                <a:spcPts val="1000"/>
              </a:spcBef>
              <a:spcAft>
                <a:spcPts val="0"/>
              </a:spcAft>
              <a:buSzPts val="1800"/>
              <a:buNone/>
            </a:pPr>
            <a:r>
              <a:rPr lang="en-US" dirty="0"/>
              <a:t>Conclusion: Vulnerable. The application does not properly sanitize inputs, allowing for SQL injection.</a:t>
            </a:r>
          </a:p>
        </p:txBody>
      </p:sp>
      <p:pic>
        <p:nvPicPr>
          <p:cNvPr id="197" name="Google Shape;197;g9504e29505_0_0" descr="Green Pace logo">
            <a:extLst>
              <a:ext uri="{FF2B5EF4-FFF2-40B4-BE49-F238E27FC236}">
                <a16:creationId xmlns:a16="http://schemas.microsoft.com/office/drawing/2014/main" id="{468314F2-6CC0-17AA-6B11-4F979A7D02DE}"/>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2CFD5F9B-5008-CA63-45C4-F0D6D699EAD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399576108"/>
      </p:ext>
    </p:extLst>
  </p:cSld>
  <p:clrMapOvr>
    <a:masterClrMapping/>
  </p:clrMapOvr>
  <mc:AlternateContent xmlns:mc="http://schemas.openxmlformats.org/markup-compatibility/2006">
    <mc:Choice xmlns:p14="http://schemas.microsoft.com/office/powerpoint/2010/main" Requires="p14">
      <p:transition spd="slow" p14:dur="2000" advTm="12530"/>
    </mc:Choice>
    <mc:Fallback>
      <p:transition spd="slow" advTm="125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A8EC907E-4FF3-5F41-2A1B-F4585DBC9939}"/>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16647F71-8903-1AD6-D542-264FE9BB2BC5}"/>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Data Return Test</a:t>
            </a:r>
            <a:endParaRPr dirty="0"/>
          </a:p>
        </p:txBody>
      </p:sp>
      <p:sp>
        <p:nvSpPr>
          <p:cNvPr id="196" name="Google Shape;196;g9504e29505_0_0">
            <a:extLst>
              <a:ext uri="{FF2B5EF4-FFF2-40B4-BE49-F238E27FC236}">
                <a16:creationId xmlns:a16="http://schemas.microsoft.com/office/drawing/2014/main" id="{0B9F7045-C02F-3FC2-0477-7B8D264DEB67}"/>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 Description: Try to retrieve user data with a crafted SQL query.</a:t>
            </a:r>
          </a:p>
          <a:p>
            <a:pPr marL="0" lvl="0" indent="0" algn="l" rtl="0">
              <a:lnSpc>
                <a:spcPct val="90000"/>
              </a:lnSpc>
              <a:spcBef>
                <a:spcPts val="1000"/>
              </a:spcBef>
              <a:spcAft>
                <a:spcPts val="0"/>
              </a:spcAft>
              <a:buSzPts val="1800"/>
              <a:buNone/>
            </a:pPr>
            <a:r>
              <a:rPr lang="en-US" dirty="0"/>
              <a:t>Input: Username: admin Password: password' UNION SELECT username, password FROM users—</a:t>
            </a:r>
          </a:p>
          <a:p>
            <a:pPr marL="0" lvl="0" indent="0" algn="l" rtl="0">
              <a:lnSpc>
                <a:spcPct val="90000"/>
              </a:lnSpc>
              <a:spcBef>
                <a:spcPts val="1000"/>
              </a:spcBef>
              <a:spcAft>
                <a:spcPts val="0"/>
              </a:spcAft>
              <a:buSzPts val="1800"/>
              <a:buNone/>
            </a:pPr>
            <a:r>
              <a:rPr lang="en-US" dirty="0"/>
              <a:t>Expected Result: The application should return an error or deny access.</a:t>
            </a:r>
          </a:p>
          <a:p>
            <a:pPr marL="0" lvl="0" indent="0" algn="l" rtl="0">
              <a:lnSpc>
                <a:spcPct val="90000"/>
              </a:lnSpc>
              <a:spcBef>
                <a:spcPts val="1000"/>
              </a:spcBef>
              <a:spcAft>
                <a:spcPts val="0"/>
              </a:spcAft>
              <a:buSzPts val="1800"/>
              <a:buNone/>
            </a:pPr>
            <a:r>
              <a:rPr lang="en-US" dirty="0"/>
              <a:t>Actual Result: Returned user data.</a:t>
            </a:r>
          </a:p>
          <a:p>
            <a:pPr marL="0" lvl="0" indent="0" algn="l" rtl="0">
              <a:lnSpc>
                <a:spcPct val="90000"/>
              </a:lnSpc>
              <a:spcBef>
                <a:spcPts val="1000"/>
              </a:spcBef>
              <a:spcAft>
                <a:spcPts val="0"/>
              </a:spcAft>
              <a:buSzPts val="1800"/>
              <a:buNone/>
            </a:pPr>
            <a:r>
              <a:rPr lang="en-US" dirty="0"/>
              <a:t>Conclusion: Vulnerable. The application improperly executes injected SQL queries.</a:t>
            </a:r>
          </a:p>
        </p:txBody>
      </p:sp>
      <p:pic>
        <p:nvPicPr>
          <p:cNvPr id="197" name="Google Shape;197;g9504e29505_0_0" descr="Green Pace logo">
            <a:extLst>
              <a:ext uri="{FF2B5EF4-FFF2-40B4-BE49-F238E27FC236}">
                <a16:creationId xmlns:a16="http://schemas.microsoft.com/office/drawing/2014/main" id="{4997A04D-5D66-705A-6F0F-EC6B4B886BAB}"/>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B9DE2D9B-BFB1-F198-18C2-92FDA4097CA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164928466"/>
      </p:ext>
    </p:extLst>
  </p:cSld>
  <p:clrMapOvr>
    <a:masterClrMapping/>
  </p:clrMapOvr>
  <mc:AlternateContent xmlns:mc="http://schemas.openxmlformats.org/markup-compatibility/2006">
    <mc:Choice xmlns:p14="http://schemas.microsoft.com/office/powerpoint/2010/main" Requires="p14">
      <p:transition spd="slow" p14:dur="2000" advTm="16691"/>
    </mc:Choice>
    <mc:Fallback>
      <p:transition spd="slow" advTm="16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9873379E-87C4-9FD3-F193-00509F4CB220}"/>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5D057CAA-7B99-9C4E-7ACA-1FD0A7F1ABB0}"/>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Valid Attempt Blocking Test</a:t>
            </a:r>
            <a:endParaRPr dirty="0"/>
          </a:p>
        </p:txBody>
      </p:sp>
      <p:sp>
        <p:nvSpPr>
          <p:cNvPr id="196" name="Google Shape;196;g9504e29505_0_0">
            <a:extLst>
              <a:ext uri="{FF2B5EF4-FFF2-40B4-BE49-F238E27FC236}">
                <a16:creationId xmlns:a16="http://schemas.microsoft.com/office/drawing/2014/main" id="{6721CB11-B9C6-9398-7333-A8E2075270AF}"/>
              </a:ext>
            </a:extLst>
          </p:cNvPr>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 Description: Enter a valid username and a valid password, with an SQL injection attempt.</a:t>
            </a:r>
          </a:p>
          <a:p>
            <a:pPr marL="0" lvl="0" indent="0" algn="l" rtl="0">
              <a:lnSpc>
                <a:spcPct val="90000"/>
              </a:lnSpc>
              <a:spcBef>
                <a:spcPts val="1000"/>
              </a:spcBef>
              <a:spcAft>
                <a:spcPts val="0"/>
              </a:spcAft>
              <a:buSzPts val="1800"/>
              <a:buNone/>
            </a:pPr>
            <a:r>
              <a:rPr lang="en-US" dirty="0"/>
              <a:t>Input: Username: user1 Password: </a:t>
            </a:r>
            <a:r>
              <a:rPr lang="en-US" dirty="0" err="1"/>
              <a:t>securepassword</a:t>
            </a:r>
            <a:r>
              <a:rPr lang="en-US" dirty="0"/>
              <a:t>' OR '1'='1’—</a:t>
            </a:r>
          </a:p>
          <a:p>
            <a:pPr marL="0" lvl="0" indent="0" algn="l" rtl="0">
              <a:lnSpc>
                <a:spcPct val="90000"/>
              </a:lnSpc>
              <a:spcBef>
                <a:spcPts val="1000"/>
              </a:spcBef>
              <a:spcAft>
                <a:spcPts val="0"/>
              </a:spcAft>
              <a:buSzPts val="1800"/>
              <a:buNone/>
            </a:pPr>
            <a:r>
              <a:rPr lang="en-US" dirty="0"/>
              <a:t>Expected Result: Access should be denied since the SQL injection is invalid for a valid user.</a:t>
            </a:r>
          </a:p>
          <a:p>
            <a:pPr marL="0" lvl="0" indent="0" algn="l" rtl="0">
              <a:lnSpc>
                <a:spcPct val="90000"/>
              </a:lnSpc>
              <a:spcBef>
                <a:spcPts val="1000"/>
              </a:spcBef>
              <a:spcAft>
                <a:spcPts val="0"/>
              </a:spcAft>
              <a:buSzPts val="1800"/>
              <a:buNone/>
            </a:pPr>
            <a:r>
              <a:rPr lang="en-US" dirty="0"/>
              <a:t>Actual Result: Access denied.</a:t>
            </a:r>
          </a:p>
          <a:p>
            <a:pPr marL="0" lvl="0" indent="0" algn="l" rtl="0">
              <a:lnSpc>
                <a:spcPct val="90000"/>
              </a:lnSpc>
              <a:spcBef>
                <a:spcPts val="1000"/>
              </a:spcBef>
              <a:spcAft>
                <a:spcPts val="0"/>
              </a:spcAft>
              <a:buSzPts val="1800"/>
              <a:buNone/>
            </a:pPr>
            <a:r>
              <a:rPr lang="en-US" dirty="0"/>
              <a:t>Conclusion: Compliant. The application successfully blocked access when the valid user credentials did not match.</a:t>
            </a:r>
          </a:p>
        </p:txBody>
      </p:sp>
      <p:pic>
        <p:nvPicPr>
          <p:cNvPr id="197" name="Google Shape;197;g9504e29505_0_0" descr="Green Pace logo">
            <a:extLst>
              <a:ext uri="{FF2B5EF4-FFF2-40B4-BE49-F238E27FC236}">
                <a16:creationId xmlns:a16="http://schemas.microsoft.com/office/drawing/2014/main" id="{15A62DFF-D762-7E31-4588-246EDC3CAEA4}"/>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60B5BC08-9981-F62A-A775-5210BDA196A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178902508"/>
      </p:ext>
    </p:extLst>
  </p:cSld>
  <p:clrMapOvr>
    <a:masterClrMapping/>
  </p:clrMapOvr>
  <mc:AlternateContent xmlns:mc="http://schemas.openxmlformats.org/markup-compatibility/2006">
    <mc:Choice xmlns:p14="http://schemas.microsoft.com/office/powerpoint/2010/main" Requires="p14">
      <p:transition spd="slow" p14:dur="2000" advTm="13803"/>
    </mc:Choice>
    <mc:Fallback>
      <p:transition spd="slow" advTm="13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49C10B2C-6FCD-5FB7-B8E1-BC11DE9E417D}"/>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581"/>
    </mc:Choice>
    <mc:Fallback>
      <p:transition spd="slow" advTm="18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err="1"/>
              <a:t>DevSecOps</a:t>
            </a:r>
            <a:r>
              <a:rPr lang="en-US" dirty="0"/>
              <a:t> is an extension of DevOps that incorporates security practices into the DevOps process. The primary goal is to integrate security at every stage of the software development lifecycle (SDLC), ensuring that security is not an afterthought but a fundamental aspect of development.</a:t>
            </a:r>
          </a:p>
          <a:p>
            <a:pPr marL="685800" lvl="1" indent="-228600" algn="l" rtl="0">
              <a:lnSpc>
                <a:spcPct val="90000"/>
              </a:lnSpc>
              <a:spcBef>
                <a:spcPts val="0"/>
              </a:spcBef>
              <a:spcAft>
                <a:spcPts val="0"/>
              </a:spcAft>
              <a:buClr>
                <a:schemeClr val="lt1"/>
              </a:buClr>
              <a:buSzPts val="2000"/>
              <a:buChar char="•"/>
            </a:pPr>
            <a:r>
              <a:rPr lang="en-US" dirty="0"/>
              <a:t>Key Stages of the </a:t>
            </a:r>
            <a:r>
              <a:rPr lang="en-US" dirty="0" err="1"/>
              <a:t>DevSecOps</a:t>
            </a:r>
            <a:r>
              <a:rPr lang="en-US" dirty="0"/>
              <a:t> Pipeline: Plan, Code, Build, Test, Release, Deploy, Operate, and Monitor.</a:t>
            </a:r>
          </a:p>
          <a:p>
            <a:pPr marL="685800" lvl="1" indent="-228600" algn="l" rtl="0">
              <a:lnSpc>
                <a:spcPct val="90000"/>
              </a:lnSpc>
              <a:spcBef>
                <a:spcPts val="0"/>
              </a:spcBef>
              <a:spcAft>
                <a:spcPts val="0"/>
              </a:spcAft>
              <a:buClr>
                <a:schemeClr val="lt1"/>
              </a:buClr>
              <a:buSzPts val="2000"/>
              <a:buChar char="•"/>
            </a:pPr>
            <a:r>
              <a:rPr lang="en-US" b="1" dirty="0"/>
              <a:t>Static Application Security Testing (SAST) Tools</a:t>
            </a:r>
            <a:r>
              <a:rPr lang="en-US" dirty="0"/>
              <a:t>: Integrated into the </a:t>
            </a:r>
            <a:r>
              <a:rPr lang="en-US" b="1" dirty="0"/>
              <a:t>Build</a:t>
            </a:r>
            <a:r>
              <a:rPr lang="en-US" dirty="0"/>
              <a:t> stage to scan source code for vulnerabilities before it is compiled. Helps identify potential security flaws early in the development process.</a:t>
            </a:r>
          </a:p>
          <a:p>
            <a:pPr marL="685800" lvl="1" indent="-228600" algn="l" rtl="0">
              <a:lnSpc>
                <a:spcPct val="90000"/>
              </a:lnSpc>
              <a:spcBef>
                <a:spcPts val="0"/>
              </a:spcBef>
              <a:spcAft>
                <a:spcPts val="0"/>
              </a:spcAft>
              <a:buClr>
                <a:schemeClr val="lt1"/>
              </a:buClr>
              <a:buSzPts val="2000"/>
              <a:buChar char="•"/>
            </a:pPr>
            <a:r>
              <a:rPr lang="en-US" b="1" dirty="0"/>
              <a:t>Dynamic Application Security Testing (DAST) Tools</a:t>
            </a:r>
            <a:r>
              <a:rPr lang="en-US" dirty="0"/>
              <a:t>: Used during the </a:t>
            </a:r>
            <a:r>
              <a:rPr lang="en-US" b="1" dirty="0"/>
              <a:t>Test</a:t>
            </a:r>
            <a:r>
              <a:rPr lang="en-US" dirty="0"/>
              <a:t> stage to analyze the running application and find security vulnerabilities by simulating attacks against it.</a:t>
            </a:r>
          </a:p>
          <a:p>
            <a:pPr marL="685800" lvl="1" indent="-228600" algn="l" rtl="0">
              <a:lnSpc>
                <a:spcPct val="90000"/>
              </a:lnSpc>
              <a:spcBef>
                <a:spcPts val="0"/>
              </a:spcBef>
              <a:spcAft>
                <a:spcPts val="0"/>
              </a:spcAft>
              <a:buClr>
                <a:schemeClr val="lt1"/>
              </a:buClr>
              <a:buSzPts val="2000"/>
              <a:buChar char="•"/>
            </a:pPr>
            <a:r>
              <a:rPr lang="en-US" b="1" dirty="0"/>
              <a:t>Container Security Tools</a:t>
            </a:r>
            <a:r>
              <a:rPr lang="en-US" dirty="0"/>
              <a:t>: Implemented during the </a:t>
            </a:r>
            <a:r>
              <a:rPr lang="en-US" b="1" dirty="0"/>
              <a:t>Deploy</a:t>
            </a:r>
            <a:r>
              <a:rPr lang="en-US" dirty="0"/>
              <a:t> and </a:t>
            </a:r>
            <a:r>
              <a:rPr lang="en-US" b="1" dirty="0"/>
              <a:t>Operate</a:t>
            </a:r>
            <a:r>
              <a:rPr lang="en-US" dirty="0"/>
              <a:t> stages to monitor container images and configurations for vulnerabilities and compliance.</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DE1BC2A0-4BCB-CCA2-1BE7-E59AACF50EF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0393"/>
    </mc:Choice>
    <mc:Fallback>
      <p:transition spd="slow" advTm="40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8">
          <a:extLst>
            <a:ext uri="{FF2B5EF4-FFF2-40B4-BE49-F238E27FC236}">
              <a16:creationId xmlns:a16="http://schemas.microsoft.com/office/drawing/2014/main" id="{1C50029C-0087-915E-93B9-FCD0A1FCFDBF}"/>
            </a:ext>
          </a:extLst>
        </p:cNvPr>
        <p:cNvGrpSpPr/>
        <p:nvPr/>
      </p:nvGrpSpPr>
      <p:grpSpPr>
        <a:xfrm>
          <a:off x="0" y="0"/>
          <a:ext cx="0" cy="0"/>
          <a:chOff x="0" y="0"/>
          <a:chExt cx="0" cy="0"/>
        </a:xfrm>
      </p:grpSpPr>
      <p:sp>
        <p:nvSpPr>
          <p:cNvPr id="209" name="Google Shape;209;p10">
            <a:extLst>
              <a:ext uri="{FF2B5EF4-FFF2-40B4-BE49-F238E27FC236}">
                <a16:creationId xmlns:a16="http://schemas.microsoft.com/office/drawing/2014/main" id="{0926116A-E018-9FD1-2AC1-2DDF91FAFCA3}"/>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a:extLst>
              <a:ext uri="{FF2B5EF4-FFF2-40B4-BE49-F238E27FC236}">
                <a16:creationId xmlns:a16="http://schemas.microsoft.com/office/drawing/2014/main" id="{6D672AA0-2CF0-4BED-38E3-4E504B2958AC}"/>
              </a:ext>
            </a:extLst>
          </p:cNvPr>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b="1" dirty="0"/>
              <a:t>Infrastructure as Code (</a:t>
            </a:r>
            <a:r>
              <a:rPr lang="en-US" b="1" dirty="0" err="1"/>
              <a:t>IaC</a:t>
            </a:r>
            <a:r>
              <a:rPr lang="en-US" b="1" dirty="0"/>
              <a:t>) Security Tools</a:t>
            </a:r>
            <a:r>
              <a:rPr lang="en-US" dirty="0"/>
              <a:t>: Used in the </a:t>
            </a:r>
            <a:r>
              <a:rPr lang="en-US" b="1" dirty="0"/>
              <a:t>Plan</a:t>
            </a:r>
            <a:r>
              <a:rPr lang="en-US" dirty="0"/>
              <a:t> and </a:t>
            </a:r>
            <a:r>
              <a:rPr lang="en-US" b="1" dirty="0"/>
              <a:t>Deploy</a:t>
            </a:r>
            <a:r>
              <a:rPr lang="en-US" dirty="0"/>
              <a:t> stages to ensure security best practices are followed when provisioning infrastructure.</a:t>
            </a:r>
          </a:p>
          <a:p>
            <a:pPr marL="685800" lvl="1" indent="-228600" algn="l" rtl="0">
              <a:lnSpc>
                <a:spcPct val="90000"/>
              </a:lnSpc>
              <a:spcBef>
                <a:spcPts val="0"/>
              </a:spcBef>
              <a:spcAft>
                <a:spcPts val="0"/>
              </a:spcAft>
              <a:buClr>
                <a:schemeClr val="lt1"/>
              </a:buClr>
              <a:buSzPts val="2000"/>
              <a:buChar char="•"/>
            </a:pPr>
            <a:r>
              <a:rPr lang="en-US" b="1" dirty="0"/>
              <a:t>Continuous Monitoring Tools</a:t>
            </a:r>
            <a:r>
              <a:rPr lang="en-US" dirty="0"/>
              <a:t>: Utilized in the </a:t>
            </a:r>
            <a:r>
              <a:rPr lang="en-US" b="1" dirty="0"/>
              <a:t>Monitor</a:t>
            </a:r>
            <a:r>
              <a:rPr lang="en-US" dirty="0"/>
              <a:t> stage to provide real-time insights into application performance and security threats, enabling quick detection and response to incidents.</a:t>
            </a:r>
          </a:p>
          <a:p>
            <a:pPr marL="685800" lvl="1" indent="-228600" algn="l" rtl="0">
              <a:lnSpc>
                <a:spcPct val="90000"/>
              </a:lnSpc>
              <a:spcBef>
                <a:spcPts val="0"/>
              </a:spcBef>
              <a:spcAft>
                <a:spcPts val="0"/>
              </a:spcAft>
              <a:buClr>
                <a:schemeClr val="lt1"/>
              </a:buClr>
              <a:buSzPts val="2000"/>
              <a:buChar char="•"/>
            </a:pPr>
            <a:r>
              <a:rPr lang="en-US" b="1" dirty="0"/>
              <a:t>Vulnerability Management Tools</a:t>
            </a:r>
            <a:r>
              <a:rPr lang="en-US" dirty="0"/>
              <a:t>: Used throughout the pipeline to regularly scan applications and infrastructure for known vulnerabilities and misconfigurations.</a:t>
            </a:r>
          </a:p>
          <a:p>
            <a:pPr marL="685800" lvl="1" indent="-228600" algn="l" rtl="0">
              <a:lnSpc>
                <a:spcPct val="90000"/>
              </a:lnSpc>
              <a:spcBef>
                <a:spcPts val="0"/>
              </a:spcBef>
              <a:spcAft>
                <a:spcPts val="0"/>
              </a:spcAft>
              <a:buClr>
                <a:schemeClr val="lt1"/>
              </a:buClr>
              <a:buSzPts val="2000"/>
              <a:buChar char="•"/>
            </a:pPr>
            <a:r>
              <a:rPr lang="en-US" b="1" dirty="0"/>
              <a:t>Incident Response Tools</a:t>
            </a:r>
            <a:r>
              <a:rPr lang="en-US" dirty="0"/>
              <a:t>: Integrated into the </a:t>
            </a:r>
            <a:r>
              <a:rPr lang="en-US" b="1" dirty="0"/>
              <a:t>Operate</a:t>
            </a:r>
            <a:r>
              <a:rPr lang="en-US" dirty="0"/>
              <a:t> stage to facilitate quick responses to security incidents, ensuring that issues are addressed promptly.</a:t>
            </a:r>
          </a:p>
        </p:txBody>
      </p:sp>
      <p:pic>
        <p:nvPicPr>
          <p:cNvPr id="211" name="Google Shape;211;p10" descr="Green Pace logo">
            <a:extLst>
              <a:ext uri="{FF2B5EF4-FFF2-40B4-BE49-F238E27FC236}">
                <a16:creationId xmlns:a16="http://schemas.microsoft.com/office/drawing/2014/main" id="{B821DF55-9C28-DE9A-4B70-22468B63DFED}"/>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C3F50C97-1D29-0F41-0C05-C7CBFCD2715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557328424"/>
      </p:ext>
    </p:extLst>
  </p:cSld>
  <p:clrMapOvr>
    <a:masterClrMapping/>
  </p:clrMapOvr>
  <mc:AlternateContent xmlns:mc="http://schemas.openxmlformats.org/markup-compatibility/2006">
    <mc:Choice xmlns:p14="http://schemas.microsoft.com/office/powerpoint/2010/main" Requires="p14">
      <p:transition spd="slow" p14:dur="2000" advTm="15558"/>
    </mc:Choice>
    <mc:Fallback>
      <p:transition spd="slow" advTm="15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1480457" y="1905952"/>
            <a:ext cx="8884558" cy="4683799"/>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13B13F50-7EDD-47FB-1278-42EE180BC761}"/>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554"/>
    </mc:Choice>
    <mc:Fallback>
      <p:transition spd="slow" advTm="21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lt1"/>
              </a:buClr>
              <a:buSzPts val="2000"/>
              <a:buChar char="•"/>
            </a:pPr>
            <a:r>
              <a:rPr lang="en-US" sz="2000" dirty="0"/>
              <a:t>Problems: Inadequate security practices lead to vulnerabilities and compliance risks, Neglecting security results in increased attack surfaces and slow incident response.</a:t>
            </a:r>
          </a:p>
          <a:p>
            <a:pPr marL="228600" lvl="0" indent="-228600" algn="l" rtl="0">
              <a:lnSpc>
                <a:spcPct val="90000"/>
              </a:lnSpc>
              <a:spcBef>
                <a:spcPts val="0"/>
              </a:spcBef>
              <a:spcAft>
                <a:spcPts val="0"/>
              </a:spcAft>
              <a:buClr>
                <a:schemeClr val="lt1"/>
              </a:buClr>
              <a:buSzPts val="2000"/>
              <a:buChar char="•"/>
            </a:pPr>
            <a:r>
              <a:rPr lang="en-US" sz="2000" dirty="0"/>
              <a:t>Solutions: Integrate security into the development lifecycle (</a:t>
            </a:r>
            <a:r>
              <a:rPr lang="en-US" sz="2000" dirty="0" err="1"/>
              <a:t>DevSecOps</a:t>
            </a:r>
            <a:r>
              <a:rPr lang="en-US" sz="2000" dirty="0"/>
              <a:t>), Use automated tools (SAST, DAST) for early vulnerability detection, Conduct regular training for development and operations teams.</a:t>
            </a:r>
          </a:p>
          <a:p>
            <a:pPr marL="228600" lvl="0" indent="-228600" algn="l" rtl="0">
              <a:lnSpc>
                <a:spcPct val="90000"/>
              </a:lnSpc>
              <a:spcBef>
                <a:spcPts val="0"/>
              </a:spcBef>
              <a:spcAft>
                <a:spcPts val="0"/>
              </a:spcAft>
              <a:buClr>
                <a:schemeClr val="lt1"/>
              </a:buClr>
              <a:buSzPts val="2000"/>
              <a:buChar char="•"/>
            </a:pPr>
            <a:r>
              <a:rPr lang="en-US" sz="2000" dirty="0"/>
              <a:t>Act Now vs. Wait:</a:t>
            </a:r>
          </a:p>
          <a:p>
            <a:pPr marL="228600" lvl="0" indent="-228600" algn="l" rtl="0">
              <a:lnSpc>
                <a:spcPct val="90000"/>
              </a:lnSpc>
              <a:spcBef>
                <a:spcPts val="0"/>
              </a:spcBef>
              <a:spcAft>
                <a:spcPts val="0"/>
              </a:spcAft>
              <a:buClr>
                <a:schemeClr val="lt1"/>
              </a:buClr>
              <a:buSzPts val="2000"/>
              <a:buChar char="•"/>
            </a:pPr>
            <a:r>
              <a:rPr lang="en-US" dirty="0"/>
              <a:t>Act Now: Proactive risk management reduces vulnerabilities and ensures compliance.</a:t>
            </a:r>
          </a:p>
          <a:p>
            <a:pPr marL="228600" lvl="0" indent="-228600" algn="l" rtl="0">
              <a:lnSpc>
                <a:spcPct val="90000"/>
              </a:lnSpc>
              <a:spcBef>
                <a:spcPts val="0"/>
              </a:spcBef>
              <a:spcAft>
                <a:spcPts val="0"/>
              </a:spcAft>
              <a:buClr>
                <a:schemeClr val="lt1"/>
              </a:buClr>
              <a:buSzPts val="2000"/>
              <a:buChar char="•"/>
            </a:pPr>
            <a:r>
              <a:rPr lang="en-US" dirty="0"/>
              <a:t>Risks of Delaying: Increased exposure to breaches and legal consequences outweigh initial costs.</a:t>
            </a:r>
          </a:p>
          <a:p>
            <a:pPr marL="228600" lvl="0" indent="-228600" algn="l" rtl="0">
              <a:lnSpc>
                <a:spcPct val="90000"/>
              </a:lnSpc>
              <a:spcBef>
                <a:spcPts val="0"/>
              </a:spcBef>
              <a:spcAft>
                <a:spcPts val="0"/>
              </a:spcAft>
              <a:buClr>
                <a:schemeClr val="lt1"/>
              </a:buClr>
              <a:buSzPts val="2000"/>
              <a:buChar char="•"/>
            </a:pPr>
            <a:r>
              <a:rPr lang="en-US" dirty="0"/>
              <a:t>Strategy Gaps: Lack of cohesive security policies and executive buy-in. Insufficient training on secure coding practices.</a:t>
            </a:r>
          </a:p>
          <a:p>
            <a:pPr marL="228600" lvl="0" indent="-228600" algn="l" rtl="0">
              <a:lnSpc>
                <a:spcPct val="90000"/>
              </a:lnSpc>
              <a:spcBef>
                <a:spcPts val="0"/>
              </a:spcBef>
              <a:spcAft>
                <a:spcPts val="0"/>
              </a:spcAft>
              <a:buClr>
                <a:schemeClr val="lt1"/>
              </a:buClr>
              <a:buSzPts val="2000"/>
              <a:buChar char="•"/>
            </a:pPr>
            <a:r>
              <a:rPr lang="en-US" dirty="0"/>
              <a:t>Recommended Steps: Develop a comprehensive security strategy. Foster executive support for security initiatives. Train teams on secure coding and threat detection. Implement integrated security tools. Conduct regular security audits for continuous improvement.</a:t>
            </a: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1115FF7E-A6C5-C9A0-9878-05A6527E232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5295"/>
    </mc:Choice>
    <mc:Fallback>
      <p:transition spd="slow" advTm="125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000" dirty="0"/>
              <a:t>Lack of Comprehensive Risk </a:t>
            </a:r>
            <a:r>
              <a:rPr lang="en-US" sz="2000" dirty="0" err="1"/>
              <a:t>AssessmentThe</a:t>
            </a:r>
            <a:r>
              <a:rPr lang="en-US" sz="2000" dirty="0"/>
              <a:t> policy may not include a thorough risk assessment process to identify potential vulnerabilities and threats across all systems and applications.</a:t>
            </a:r>
          </a:p>
          <a:p>
            <a:pPr marL="1143000" lvl="2" indent="-228600" algn="l" rtl="0">
              <a:lnSpc>
                <a:spcPct val="90000"/>
              </a:lnSpc>
              <a:spcBef>
                <a:spcPts val="0"/>
              </a:spcBef>
              <a:spcAft>
                <a:spcPts val="0"/>
              </a:spcAft>
              <a:buClr>
                <a:schemeClr val="lt1"/>
              </a:buClr>
              <a:buSzPts val="1800"/>
              <a:buChar char="•"/>
            </a:pPr>
            <a:r>
              <a:rPr lang="en-US" sz="2000" dirty="0"/>
              <a:t>Insufficient Incident Response </a:t>
            </a:r>
            <a:r>
              <a:rPr lang="en-US" sz="2000" dirty="0" err="1"/>
              <a:t>PlanThere</a:t>
            </a:r>
            <a:r>
              <a:rPr lang="en-US" sz="2000" dirty="0"/>
              <a:t> might be inadequate procedures for detecting, responding to, and recovering from security incidents, leading to slow response times and potential data loss.</a:t>
            </a:r>
          </a:p>
          <a:p>
            <a:pPr marL="1143000" lvl="2" indent="-228600" algn="l" rtl="0">
              <a:lnSpc>
                <a:spcPct val="90000"/>
              </a:lnSpc>
              <a:spcBef>
                <a:spcPts val="0"/>
              </a:spcBef>
              <a:spcAft>
                <a:spcPts val="0"/>
              </a:spcAft>
              <a:buClr>
                <a:schemeClr val="lt1"/>
              </a:buClr>
              <a:buSzPts val="1800"/>
              <a:buChar char="•"/>
            </a:pPr>
            <a:r>
              <a:rPr lang="en-US" sz="2000" dirty="0"/>
              <a:t>Inadequate Coverage of Third-Party </a:t>
            </a:r>
            <a:r>
              <a:rPr lang="en-US" sz="2000" dirty="0" err="1"/>
              <a:t>RisksThere</a:t>
            </a:r>
            <a:r>
              <a:rPr lang="en-US" sz="2000" dirty="0"/>
              <a:t> could be insufficient guidelines for assessing and managing security risks associated with third-party vendors and partners, exposing the organization to external threats.</a:t>
            </a:r>
          </a:p>
          <a:p>
            <a:pPr marL="1143000" lvl="2" indent="-228600" algn="l" rtl="0">
              <a:lnSpc>
                <a:spcPct val="90000"/>
              </a:lnSpc>
              <a:spcBef>
                <a:spcPts val="0"/>
              </a:spcBef>
              <a:spcAft>
                <a:spcPts val="0"/>
              </a:spcAft>
              <a:buClr>
                <a:schemeClr val="lt1"/>
              </a:buClr>
              <a:buSzPts val="1800"/>
              <a:buChar char="•"/>
            </a:pPr>
            <a:r>
              <a:rPr lang="en-US" sz="2000" dirty="0"/>
              <a:t>Weak Authentication and Access Control </a:t>
            </a:r>
            <a:r>
              <a:rPr lang="en-US" sz="2000" dirty="0" err="1"/>
              <a:t>MeasuresThe</a:t>
            </a:r>
            <a:r>
              <a:rPr lang="en-US" sz="2000" dirty="0"/>
              <a:t> policy may not fully enforce strong authentication methods or the principle of least privilege, leading to unauthorized access to sensitive information.</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C6ECBCB2-777D-1236-8EFA-7BA58193D6F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0436"/>
    </mc:Choice>
    <mc:Fallback>
      <p:transition spd="slow" advTm="404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ISO/IEC 27001 - This standard provides a framework for establishing, implementing, maintaining, and continually improving an information security management system (ISMS).</a:t>
            </a:r>
          </a:p>
          <a:p>
            <a:pPr marL="228600" lvl="0" indent="-228600" algn="l" rtl="0">
              <a:lnSpc>
                <a:spcPct val="90000"/>
              </a:lnSpc>
              <a:spcBef>
                <a:spcPts val="0"/>
              </a:spcBef>
              <a:spcAft>
                <a:spcPts val="0"/>
              </a:spcAft>
              <a:buClr>
                <a:schemeClr val="lt1"/>
              </a:buClr>
              <a:buSzPts val="2200"/>
              <a:buChar char="•"/>
            </a:pPr>
            <a:r>
              <a:rPr lang="en-US" dirty="0"/>
              <a:t>NIST SP 800-53 - The National Institute of Standards and Technology (NIST) Special Publication 800-53 outlines security controls for federal information systems.</a:t>
            </a:r>
          </a:p>
          <a:p>
            <a:pPr marL="228600" lvl="0" indent="-228600" algn="l" rtl="0">
              <a:lnSpc>
                <a:spcPct val="90000"/>
              </a:lnSpc>
              <a:spcBef>
                <a:spcPts val="0"/>
              </a:spcBef>
              <a:spcAft>
                <a:spcPts val="0"/>
              </a:spcAft>
              <a:buClr>
                <a:schemeClr val="lt1"/>
              </a:buClr>
              <a:buSzPts val="2200"/>
              <a:buChar char="•"/>
            </a:pPr>
            <a:r>
              <a:rPr lang="en-US" dirty="0"/>
              <a:t>OWASP Top Ten - The Open Web Application Security Project (OWASP) Top Ten is a list of the most critical web application security risks.</a:t>
            </a: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8F194519-9E21-1E04-D6C5-2C6D408047E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14"/>
    </mc:Choice>
    <mc:Fallback>
      <p:transition spd="slow" advTm="30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Center for Internet Security. (n.d.). </a:t>
            </a:r>
            <a:r>
              <a:rPr lang="en-US" b="1" dirty="0"/>
              <a:t>CIS Controls</a:t>
            </a:r>
            <a:r>
              <a:rPr lang="en-US" dirty="0"/>
              <a:t>. Retrieved from </a:t>
            </a:r>
            <a:r>
              <a:rPr lang="en-US" dirty="0">
                <a:hlinkClick r:id="rId6"/>
              </a:rPr>
              <a:t>https://www.cisecurity.org/controls/</a:t>
            </a:r>
            <a:endParaRPr lang="en-US" dirty="0"/>
          </a:p>
          <a:p>
            <a:pPr marL="228600" lvl="0" indent="-228600" algn="l" rtl="0">
              <a:lnSpc>
                <a:spcPct val="90000"/>
              </a:lnSpc>
              <a:spcBef>
                <a:spcPts val="0"/>
              </a:spcBef>
              <a:spcAft>
                <a:spcPts val="0"/>
              </a:spcAft>
              <a:buClr>
                <a:schemeClr val="lt1"/>
              </a:buClr>
              <a:buSzPts val="2200"/>
              <a:buChar char="•"/>
            </a:pPr>
            <a:r>
              <a:rPr lang="en-US" dirty="0"/>
              <a:t>NIST. (2020). </a:t>
            </a:r>
            <a:r>
              <a:rPr lang="en-US" b="1" dirty="0"/>
              <a:t>NIST Special Publication 800-53: Security and Privacy Controls for Information Systems and Organizations</a:t>
            </a:r>
            <a:r>
              <a:rPr lang="en-US" dirty="0"/>
              <a:t>. Retrieved from </a:t>
            </a:r>
            <a:r>
              <a:rPr lang="en-US" dirty="0">
                <a:hlinkClick r:id="rId7"/>
              </a:rPr>
              <a:t>https://csrc.nist.gov/publications/detail/sp/800-53/rev-5/final</a:t>
            </a:r>
            <a:endParaRPr lang="en-US" dirty="0"/>
          </a:p>
          <a:p>
            <a:pPr marL="228600" lvl="0" indent="-228600" algn="l" rtl="0">
              <a:lnSpc>
                <a:spcPct val="90000"/>
              </a:lnSpc>
              <a:spcBef>
                <a:spcPts val="0"/>
              </a:spcBef>
              <a:spcAft>
                <a:spcPts val="0"/>
              </a:spcAft>
              <a:buClr>
                <a:schemeClr val="lt1"/>
              </a:buClr>
              <a:buSzPts val="2200"/>
              <a:buChar char="•"/>
            </a:pPr>
            <a:r>
              <a:rPr lang="en-US" dirty="0"/>
              <a:t>Open Web Application Security Project. (2021). </a:t>
            </a:r>
            <a:r>
              <a:rPr lang="en-US" b="1" dirty="0"/>
              <a:t>OWASP Top Ten: 2021</a:t>
            </a:r>
            <a:r>
              <a:rPr lang="en-US" dirty="0"/>
              <a:t>. Retrieved from </a:t>
            </a:r>
            <a:r>
              <a:rPr lang="en-US" dirty="0">
                <a:hlinkClick r:id="rId8"/>
              </a:rPr>
              <a:t>https://owasp.org/www-project-top-ten/</a:t>
            </a:r>
            <a:endParaRPr lang="en-US" dirty="0"/>
          </a:p>
          <a:p>
            <a:pPr marL="228600" lvl="0" indent="-228600" algn="l" rtl="0">
              <a:lnSpc>
                <a:spcPct val="90000"/>
              </a:lnSpc>
              <a:spcBef>
                <a:spcPts val="0"/>
              </a:spcBef>
              <a:spcAft>
                <a:spcPts val="0"/>
              </a:spcAft>
              <a:buClr>
                <a:schemeClr val="lt1"/>
              </a:buClr>
              <a:buSzPts val="2200"/>
              <a:buChar char="•"/>
            </a:pPr>
            <a:r>
              <a:rPr lang="en-US" dirty="0"/>
              <a:t>The Software Engineering Institute. (2016). </a:t>
            </a:r>
            <a:r>
              <a:rPr lang="en-US" b="1" dirty="0"/>
              <a:t>CERT C++ Coding Standard</a:t>
            </a:r>
            <a:r>
              <a:rPr lang="en-US" dirty="0"/>
              <a:t>. Retrieved from </a:t>
            </a:r>
            <a:r>
              <a:rPr lang="en-US" dirty="0">
                <a:hlinkClick r:id="rId9"/>
              </a:rPr>
              <a:t>https://wiki.sei.cmu.edu/confluence/display/cplusplus/SEI+CERT+C%2B%2B+Coding+Standard</a:t>
            </a:r>
            <a:endParaRPr lang="en-US" dirty="0"/>
          </a:p>
        </p:txBody>
      </p:sp>
      <p:pic>
        <p:nvPicPr>
          <p:cNvPr id="239" name="Google Shape;239;p14" descr="Green Pace logo"/>
          <p:cNvPicPr preferRelativeResize="0"/>
          <p:nvPr/>
        </p:nvPicPr>
        <p:blipFill>
          <a:blip r:embed="rId10">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FEF7B9C6-066B-BB56-8A6F-180FEF9F5EF8}"/>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726"/>
    </mc:Choice>
    <mc:Fallback>
      <p:transition spd="slow" advTm="9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Validate Input Data - STD-002-C++ (Avoid Unused Variables)</a:t>
            </a:r>
          </a:p>
          <a:p>
            <a:pPr marL="228600" lvl="0" indent="-228600" algn="l" rtl="0">
              <a:lnSpc>
                <a:spcPct val="90000"/>
              </a:lnSpc>
              <a:spcBef>
                <a:spcPts val="0"/>
              </a:spcBef>
              <a:spcAft>
                <a:spcPts val="0"/>
              </a:spcAft>
              <a:buClr>
                <a:schemeClr val="lt1"/>
              </a:buClr>
              <a:buSzPts val="2200"/>
              <a:buChar char="•"/>
            </a:pPr>
            <a:r>
              <a:rPr lang="en-US" dirty="0"/>
              <a:t>Heed Compiler Warnings - STD-003-C++ (Avoid Memory Leaks)</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 - STD-005-C++ (Use Const Correctness)</a:t>
            </a:r>
          </a:p>
          <a:p>
            <a:pPr marL="228600" lvl="0" indent="-228600" algn="l" rtl="0">
              <a:lnSpc>
                <a:spcPct val="90000"/>
              </a:lnSpc>
              <a:spcBef>
                <a:spcPts val="0"/>
              </a:spcBef>
              <a:spcAft>
                <a:spcPts val="0"/>
              </a:spcAft>
              <a:buClr>
                <a:schemeClr val="lt1"/>
              </a:buClr>
              <a:buSzPts val="2200"/>
              <a:buChar char="•"/>
            </a:pPr>
            <a:r>
              <a:rPr lang="en-US" dirty="0"/>
              <a:t>Keep It Simple -  STD-007-C++ (Exceptions Handling)</a:t>
            </a:r>
          </a:p>
          <a:p>
            <a:pPr marL="228600" lvl="0" indent="-228600" algn="l" rtl="0">
              <a:lnSpc>
                <a:spcPct val="90000"/>
              </a:lnSpc>
              <a:spcBef>
                <a:spcPts val="0"/>
              </a:spcBef>
              <a:spcAft>
                <a:spcPts val="0"/>
              </a:spcAft>
              <a:buClr>
                <a:schemeClr val="lt1"/>
              </a:buClr>
              <a:buSzPts val="2200"/>
              <a:buChar char="•"/>
            </a:pPr>
            <a:r>
              <a:rPr lang="en-US" dirty="0"/>
              <a:t>Default Deny - STD-009-C++ (Magic Number Use)</a:t>
            </a:r>
          </a:p>
          <a:p>
            <a:pPr marL="228600" lvl="0" indent="-228600" algn="l" rtl="0">
              <a:lnSpc>
                <a:spcPct val="90000"/>
              </a:lnSpc>
              <a:spcBef>
                <a:spcPts val="0"/>
              </a:spcBef>
              <a:spcAft>
                <a:spcPts val="0"/>
              </a:spcAft>
              <a:buClr>
                <a:schemeClr val="lt1"/>
              </a:buClr>
              <a:buSzPts val="2200"/>
              <a:buChar char="•"/>
            </a:pPr>
            <a:r>
              <a:rPr lang="en-US" dirty="0"/>
              <a:t>Adhere to the Principle of Least Privilege - STD-005-C++ (Use Const Correctness)</a:t>
            </a:r>
          </a:p>
          <a:p>
            <a:pPr marL="228600" lvl="0" indent="-228600" algn="l" rtl="0">
              <a:lnSpc>
                <a:spcPct val="90000"/>
              </a:lnSpc>
              <a:spcBef>
                <a:spcPts val="0"/>
              </a:spcBef>
              <a:spcAft>
                <a:spcPts val="0"/>
              </a:spcAft>
              <a:buClr>
                <a:schemeClr val="lt1"/>
              </a:buClr>
              <a:buSzPts val="2200"/>
              <a:buChar char="•"/>
            </a:pPr>
            <a:r>
              <a:rPr lang="en-US" dirty="0"/>
              <a:t>Sanitize Data Sent to Other Systems - STD-002-C++ (Avoid Unused Variables)</a:t>
            </a:r>
          </a:p>
          <a:p>
            <a:pPr marL="228600" lvl="0" indent="-228600" algn="l" rtl="0">
              <a:lnSpc>
                <a:spcPct val="90000"/>
              </a:lnSpc>
              <a:spcBef>
                <a:spcPts val="0"/>
              </a:spcBef>
              <a:spcAft>
                <a:spcPts val="0"/>
              </a:spcAft>
              <a:buClr>
                <a:schemeClr val="lt1"/>
              </a:buClr>
              <a:buSzPts val="2200"/>
              <a:buChar char="•"/>
            </a:pPr>
            <a:r>
              <a:rPr lang="en-US" dirty="0"/>
              <a:t>Practice Defense in Depth - STD-007-C++ (Exceptions Handling)</a:t>
            </a:r>
          </a:p>
          <a:p>
            <a:pPr marL="228600" lvl="0" indent="-228600" algn="l" rtl="0">
              <a:lnSpc>
                <a:spcPct val="90000"/>
              </a:lnSpc>
              <a:spcBef>
                <a:spcPts val="0"/>
              </a:spcBef>
              <a:spcAft>
                <a:spcPts val="0"/>
              </a:spcAft>
              <a:buClr>
                <a:schemeClr val="lt1"/>
              </a:buClr>
              <a:buSzPts val="2200"/>
              <a:buChar char="•"/>
            </a:pPr>
            <a:r>
              <a:rPr lang="en-US" dirty="0"/>
              <a:t>Use Effective Quality Assurance Techniques - STD-003-C++ (Avoid Memory Leaks)</a:t>
            </a:r>
          </a:p>
          <a:p>
            <a:pPr marL="228600" lvl="0" indent="-228600" algn="l" rtl="0">
              <a:lnSpc>
                <a:spcPct val="90000"/>
              </a:lnSpc>
              <a:spcBef>
                <a:spcPts val="0"/>
              </a:spcBef>
              <a:spcAft>
                <a:spcPts val="0"/>
              </a:spcAft>
              <a:buClr>
                <a:schemeClr val="lt1"/>
              </a:buClr>
              <a:buSzPts val="2200"/>
              <a:buChar char="•"/>
            </a:pPr>
            <a:r>
              <a:rPr lang="en-US" dirty="0"/>
              <a:t>Adopt a Secure Coding Standard - STD-010-C++ (Pointer Initialization)</a:t>
            </a:r>
          </a:p>
          <a:p>
            <a:pPr marL="228600" lvl="0" indent="-228600" algn="l" rtl="0">
              <a:lnSpc>
                <a:spcPct val="90000"/>
              </a:lnSpc>
              <a:spcBef>
                <a:spcPts val="0"/>
              </a:spcBef>
              <a:spcAft>
                <a:spcPts val="0"/>
              </a:spcAft>
              <a:buClr>
                <a:schemeClr val="lt1"/>
              </a:buClr>
              <a:buSzPts val="2200"/>
              <a:buChar char="•"/>
            </a:pPr>
            <a:endParaRPr lang="en-US"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048480B4-04E4-0269-7131-9635C110A9F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830"/>
    </mc:Choice>
    <mc:Fallback>
      <p:transition spd="slow" advTm="25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 Placeholder 3">
            <a:extLst>
              <a:ext uri="{FF2B5EF4-FFF2-40B4-BE49-F238E27FC236}">
                <a16:creationId xmlns:a16="http://schemas.microsoft.com/office/drawing/2014/main" id="{BEE29B6F-B40E-9968-B125-76618AB8FACC}"/>
              </a:ext>
            </a:extLst>
          </p:cNvPr>
          <p:cNvSpPr>
            <a:spLocks noGrp="1"/>
          </p:cNvSpPr>
          <p:nvPr>
            <p:ph type="body" idx="1"/>
          </p:nvPr>
        </p:nvSpPr>
        <p:spPr/>
        <p:txBody>
          <a:bodyPr/>
          <a:lstStyle/>
          <a:p>
            <a:r>
              <a:rPr lang="en-US" dirty="0"/>
              <a:t>STD-001-C++ (Proper Error Handling) Description: Ensures that errors are handled correctly to prevent unexpected behavior or crashes.</a:t>
            </a:r>
          </a:p>
          <a:p>
            <a:r>
              <a:rPr lang="en-US" dirty="0"/>
              <a:t>STD-002-C++ (Avoid Unused Variables) Description: Encourages the elimination of unused variables to reduce confusion and potential vulnerabilities in the code.</a:t>
            </a:r>
          </a:p>
          <a:p>
            <a:r>
              <a:rPr lang="en-US" dirty="0"/>
              <a:t>STD-003-C++ (Avoid Memory Leaks) Description: Implements strategies to prevent memory leaks, ensuring efficient memory usage and preventing denial-of-service attacks due to resource exhaustion.</a:t>
            </a:r>
          </a:p>
          <a:p>
            <a:r>
              <a:rPr lang="en-US" dirty="0"/>
              <a:t>STD-004-C++ (Use Smart Pointers) Description: Promotes the use of smart pointers to manage memory automatically and avoid issues with raw pointers, which can lead to security vulnerabilities.</a:t>
            </a:r>
          </a:p>
        </p:txBody>
      </p:sp>
      <p:pic>
        <p:nvPicPr>
          <p:cNvPr id="3" name="Audio 2">
            <a:hlinkClick r:id="" action="ppaction://media"/>
            <a:extLst>
              <a:ext uri="{FF2B5EF4-FFF2-40B4-BE49-F238E27FC236}">
                <a16:creationId xmlns:a16="http://schemas.microsoft.com/office/drawing/2014/main" id="{BAC0EA2B-BE08-B8E1-9D9C-4959BEE953E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601"/>
    </mc:Choice>
    <mc:Fallback>
      <p:transition spd="slow" advTm="12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0B083F61-B4D5-053A-C2C2-34A0BC04E97A}"/>
            </a:ext>
          </a:extLst>
        </p:cNvPr>
        <p:cNvGrpSpPr/>
        <p:nvPr/>
      </p:nvGrpSpPr>
      <p:grpSpPr>
        <a:xfrm>
          <a:off x="0" y="0"/>
          <a:ext cx="0" cy="0"/>
          <a:chOff x="0" y="0"/>
          <a:chExt cx="0" cy="0"/>
        </a:xfrm>
      </p:grpSpPr>
      <p:sp>
        <p:nvSpPr>
          <p:cNvPr id="174" name="Google Shape;174;p6">
            <a:extLst>
              <a:ext uri="{FF2B5EF4-FFF2-40B4-BE49-F238E27FC236}">
                <a16:creationId xmlns:a16="http://schemas.microsoft.com/office/drawing/2014/main" id="{5A5A8C1C-D6CE-221E-A38D-222C600EAE75}"/>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a:extLst>
              <a:ext uri="{FF2B5EF4-FFF2-40B4-BE49-F238E27FC236}">
                <a16:creationId xmlns:a16="http://schemas.microsoft.com/office/drawing/2014/main" id="{3BDC1B4E-2C55-7DEF-D975-37EBC2E5F206}"/>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 Placeholder 3">
            <a:extLst>
              <a:ext uri="{FF2B5EF4-FFF2-40B4-BE49-F238E27FC236}">
                <a16:creationId xmlns:a16="http://schemas.microsoft.com/office/drawing/2014/main" id="{5D06C21A-0CCF-5A99-A99C-4C12E32B67E7}"/>
              </a:ext>
            </a:extLst>
          </p:cNvPr>
          <p:cNvSpPr>
            <a:spLocks noGrp="1"/>
          </p:cNvSpPr>
          <p:nvPr>
            <p:ph type="body" idx="1"/>
          </p:nvPr>
        </p:nvSpPr>
        <p:spPr/>
        <p:txBody>
          <a:bodyPr>
            <a:normAutofit lnSpcReduction="10000"/>
          </a:bodyPr>
          <a:lstStyle/>
          <a:p>
            <a:r>
              <a:rPr lang="en-US" dirty="0"/>
              <a:t>STD-005-C++ (Use Const Correctness) Description: Enforces the use of const qualifiers to prevent accidental modification of variables that should remain constant.</a:t>
            </a:r>
          </a:p>
          <a:p>
            <a:r>
              <a:rPr lang="en-US" dirty="0"/>
              <a:t>STD-006-C++ (Avoid Global Variables) Description: Limits the use of global variables to reduce the risk of unintended side effects and make the code easier to maintain.</a:t>
            </a:r>
          </a:p>
          <a:p>
            <a:r>
              <a:rPr lang="en-US" dirty="0"/>
              <a:t>STD-007-C++ (Exceptions Handling) Description: Provides guidelines for properly handling exceptions to ensure the program remains stable and secure during unexpected situations.</a:t>
            </a:r>
          </a:p>
          <a:p>
            <a:r>
              <a:rPr lang="en-US" dirty="0"/>
              <a:t>STD-008-C++ (Avoid Race Conditions) Description: Implements measures to prevent race conditions in concurrent programming, which can lead to unpredictable behavior and security risks.</a:t>
            </a:r>
          </a:p>
        </p:txBody>
      </p:sp>
      <p:pic>
        <p:nvPicPr>
          <p:cNvPr id="3" name="Audio 2">
            <a:hlinkClick r:id="" action="ppaction://media"/>
            <a:extLst>
              <a:ext uri="{FF2B5EF4-FFF2-40B4-BE49-F238E27FC236}">
                <a16:creationId xmlns:a16="http://schemas.microsoft.com/office/drawing/2014/main" id="{127B69A6-2947-F48D-291B-0539EABDAE9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529558268"/>
      </p:ext>
    </p:extLst>
  </p:cSld>
  <p:clrMapOvr>
    <a:masterClrMapping/>
  </p:clrMapOvr>
  <mc:AlternateContent xmlns:mc="http://schemas.openxmlformats.org/markup-compatibility/2006">
    <mc:Choice xmlns:p14="http://schemas.microsoft.com/office/powerpoint/2010/main" Requires="p14">
      <p:transition spd="slow" p14:dur="2000" advTm="9382"/>
    </mc:Choice>
    <mc:Fallback>
      <p:transition spd="slow" advTm="9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ACA647DB-F7F1-A73E-6049-B6CE7696E863}"/>
            </a:ext>
          </a:extLst>
        </p:cNvPr>
        <p:cNvGrpSpPr/>
        <p:nvPr/>
      </p:nvGrpSpPr>
      <p:grpSpPr>
        <a:xfrm>
          <a:off x="0" y="0"/>
          <a:ext cx="0" cy="0"/>
          <a:chOff x="0" y="0"/>
          <a:chExt cx="0" cy="0"/>
        </a:xfrm>
      </p:grpSpPr>
      <p:sp>
        <p:nvSpPr>
          <p:cNvPr id="174" name="Google Shape;174;p6">
            <a:extLst>
              <a:ext uri="{FF2B5EF4-FFF2-40B4-BE49-F238E27FC236}">
                <a16:creationId xmlns:a16="http://schemas.microsoft.com/office/drawing/2014/main" id="{7EDEFA45-32DB-51A4-A9C8-42ED070A2C2D}"/>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a:extLst>
              <a:ext uri="{FF2B5EF4-FFF2-40B4-BE49-F238E27FC236}">
                <a16:creationId xmlns:a16="http://schemas.microsoft.com/office/drawing/2014/main" id="{D1084E7D-9998-E63D-F3A0-198A7E31C1BA}"/>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 Placeholder 3">
            <a:extLst>
              <a:ext uri="{FF2B5EF4-FFF2-40B4-BE49-F238E27FC236}">
                <a16:creationId xmlns:a16="http://schemas.microsoft.com/office/drawing/2014/main" id="{3BA023A8-7C54-E189-69E4-D4B4315A78B2}"/>
              </a:ext>
            </a:extLst>
          </p:cNvPr>
          <p:cNvSpPr>
            <a:spLocks noGrp="1"/>
          </p:cNvSpPr>
          <p:nvPr>
            <p:ph type="body" idx="1"/>
          </p:nvPr>
        </p:nvSpPr>
        <p:spPr/>
        <p:txBody>
          <a:bodyPr>
            <a:normAutofit/>
          </a:bodyPr>
          <a:lstStyle/>
          <a:p>
            <a:r>
              <a:rPr lang="en-US" dirty="0"/>
              <a:t>STD-009-C++ (Magic Number Use) Description: Discourages the use of magic numbers (literal constants) in the code to improve clarity and maintainability, reducing the likelihood of errors.</a:t>
            </a:r>
          </a:p>
          <a:p>
            <a:r>
              <a:rPr lang="en-US" dirty="0"/>
              <a:t>STD-010-C++ (Pointer Initialization) Description: Encourages the use of </a:t>
            </a:r>
            <a:r>
              <a:rPr lang="en-US" dirty="0" err="1"/>
              <a:t>nullptr</a:t>
            </a:r>
            <a:r>
              <a:rPr lang="en-US" dirty="0"/>
              <a:t> for pointer initialization to enhance type safety and clarity, reducing the risk of errors.</a:t>
            </a:r>
          </a:p>
        </p:txBody>
      </p:sp>
      <p:pic>
        <p:nvPicPr>
          <p:cNvPr id="3" name="Audio 2">
            <a:hlinkClick r:id="" action="ppaction://media"/>
            <a:extLst>
              <a:ext uri="{FF2B5EF4-FFF2-40B4-BE49-F238E27FC236}">
                <a16:creationId xmlns:a16="http://schemas.microsoft.com/office/drawing/2014/main" id="{BBE7E035-6A5D-D06F-5893-32A5A26D79B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483514856"/>
      </p:ext>
    </p:extLst>
  </p:cSld>
  <p:clrMapOvr>
    <a:masterClrMapping/>
  </p:clrMapOvr>
  <mc:AlternateContent xmlns:mc="http://schemas.openxmlformats.org/markup-compatibility/2006">
    <mc:Choice xmlns:p14="http://schemas.microsoft.com/office/powerpoint/2010/main" Requires="p14">
      <p:transition spd="slow" p14:dur="2000" advTm="7152"/>
    </mc:Choice>
    <mc:Fallback>
      <p:transition spd="slow" advTm="7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7963EC38-943B-B449-49A2-D6E6496EC87D}"/>
            </a:ext>
          </a:extLst>
        </p:cNvPr>
        <p:cNvGrpSpPr/>
        <p:nvPr/>
      </p:nvGrpSpPr>
      <p:grpSpPr>
        <a:xfrm>
          <a:off x="0" y="0"/>
          <a:ext cx="0" cy="0"/>
          <a:chOff x="0" y="0"/>
          <a:chExt cx="0" cy="0"/>
        </a:xfrm>
      </p:grpSpPr>
      <p:sp>
        <p:nvSpPr>
          <p:cNvPr id="174" name="Google Shape;174;p6">
            <a:extLst>
              <a:ext uri="{FF2B5EF4-FFF2-40B4-BE49-F238E27FC236}">
                <a16:creationId xmlns:a16="http://schemas.microsoft.com/office/drawing/2014/main" id="{013872F1-5783-A2ED-C708-1D23ED8C3B64}"/>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a:extLst>
              <a:ext uri="{FF2B5EF4-FFF2-40B4-BE49-F238E27FC236}">
                <a16:creationId xmlns:a16="http://schemas.microsoft.com/office/drawing/2014/main" id="{75602CB8-7175-1994-2E43-6C19BCD0BCFA}"/>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 Placeholder 3">
            <a:extLst>
              <a:ext uri="{FF2B5EF4-FFF2-40B4-BE49-F238E27FC236}">
                <a16:creationId xmlns:a16="http://schemas.microsoft.com/office/drawing/2014/main" id="{9A46F733-3366-E9E8-2D4B-2140A99A2052}"/>
              </a:ext>
            </a:extLst>
          </p:cNvPr>
          <p:cNvSpPr>
            <a:spLocks noGrp="1"/>
          </p:cNvSpPr>
          <p:nvPr>
            <p:ph type="body" idx="1"/>
          </p:nvPr>
        </p:nvSpPr>
        <p:spPr/>
        <p:txBody>
          <a:bodyPr>
            <a:normAutofit/>
          </a:bodyPr>
          <a:lstStyle/>
          <a:p>
            <a:r>
              <a:rPr lang="en-US" b="1" dirty="0"/>
              <a:t>Severity (1-5)</a:t>
            </a:r>
            <a:r>
              <a:rPr lang="en-US" dirty="0"/>
              <a:t>:</a:t>
            </a:r>
          </a:p>
          <a:p>
            <a:pPr lvl="1">
              <a:buFont typeface="Arial" panose="020B0604020202020204" pitchFamily="34" charset="0"/>
              <a:buChar char="•"/>
            </a:pPr>
            <a:r>
              <a:rPr lang="en-US" b="1" dirty="0"/>
              <a:t>1</a:t>
            </a:r>
            <a:r>
              <a:rPr lang="en-US" dirty="0"/>
              <a:t>: Low impact; no serious consequences.</a:t>
            </a:r>
          </a:p>
          <a:p>
            <a:pPr lvl="1">
              <a:buFont typeface="Arial" panose="020B0604020202020204" pitchFamily="34" charset="0"/>
              <a:buChar char="•"/>
            </a:pPr>
            <a:r>
              <a:rPr lang="en-US" b="1" dirty="0"/>
              <a:t>2</a:t>
            </a:r>
            <a:r>
              <a:rPr lang="en-US" dirty="0"/>
              <a:t>: Minor impact; manageable with minimal effort.</a:t>
            </a:r>
          </a:p>
          <a:p>
            <a:pPr lvl="1">
              <a:buFont typeface="Arial" panose="020B0604020202020204" pitchFamily="34" charset="0"/>
              <a:buChar char="•"/>
            </a:pPr>
            <a:r>
              <a:rPr lang="en-US" b="1" dirty="0"/>
              <a:t>3</a:t>
            </a:r>
            <a:r>
              <a:rPr lang="en-US" dirty="0"/>
              <a:t>: Moderate impact; may lead to security issues if not addressed.</a:t>
            </a:r>
          </a:p>
          <a:p>
            <a:pPr lvl="1">
              <a:buFont typeface="Arial" panose="020B0604020202020204" pitchFamily="34" charset="0"/>
              <a:buChar char="•"/>
            </a:pPr>
            <a:r>
              <a:rPr lang="en-US" b="1" dirty="0"/>
              <a:t>4</a:t>
            </a:r>
            <a:r>
              <a:rPr lang="en-US" dirty="0"/>
              <a:t>: High impact; could lead to serious vulnerabilities or data breaches.</a:t>
            </a:r>
          </a:p>
          <a:p>
            <a:pPr lvl="1">
              <a:buFont typeface="Arial" panose="020B0604020202020204" pitchFamily="34" charset="0"/>
              <a:buChar char="•"/>
            </a:pPr>
            <a:r>
              <a:rPr lang="en-US" b="1" dirty="0"/>
              <a:t>5</a:t>
            </a:r>
            <a:r>
              <a:rPr lang="en-US" dirty="0"/>
              <a:t>: Critical impact; poses immediate danger to system integrity and user data.</a:t>
            </a:r>
          </a:p>
          <a:p>
            <a:endParaRPr lang="en-US" dirty="0"/>
          </a:p>
        </p:txBody>
      </p:sp>
      <p:pic>
        <p:nvPicPr>
          <p:cNvPr id="3" name="Audio 2">
            <a:hlinkClick r:id="" action="ppaction://media"/>
            <a:extLst>
              <a:ext uri="{FF2B5EF4-FFF2-40B4-BE49-F238E27FC236}">
                <a16:creationId xmlns:a16="http://schemas.microsoft.com/office/drawing/2014/main" id="{DC03F109-F910-B411-DF09-870A93257D3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284352150"/>
      </p:ext>
    </p:extLst>
  </p:cSld>
  <p:clrMapOvr>
    <a:masterClrMapping/>
  </p:clrMapOvr>
  <mc:AlternateContent xmlns:mc="http://schemas.openxmlformats.org/markup-compatibility/2006">
    <mc:Choice xmlns:p14="http://schemas.microsoft.com/office/powerpoint/2010/main" Requires="p14">
      <p:transition spd="slow" p14:dur="2000" advTm="16963"/>
    </mc:Choice>
    <mc:Fallback>
      <p:transition spd="slow" advTm="16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24DA046E-156E-DF15-89DF-E62DBD9C6EA5}"/>
            </a:ext>
          </a:extLst>
        </p:cNvPr>
        <p:cNvGrpSpPr/>
        <p:nvPr/>
      </p:nvGrpSpPr>
      <p:grpSpPr>
        <a:xfrm>
          <a:off x="0" y="0"/>
          <a:ext cx="0" cy="0"/>
          <a:chOff x="0" y="0"/>
          <a:chExt cx="0" cy="0"/>
        </a:xfrm>
      </p:grpSpPr>
      <p:sp>
        <p:nvSpPr>
          <p:cNvPr id="174" name="Google Shape;174;p6">
            <a:extLst>
              <a:ext uri="{FF2B5EF4-FFF2-40B4-BE49-F238E27FC236}">
                <a16:creationId xmlns:a16="http://schemas.microsoft.com/office/drawing/2014/main" id="{4A20E9C2-81D3-43A4-4A41-B9A8F6B6E100}"/>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a:extLst>
              <a:ext uri="{FF2B5EF4-FFF2-40B4-BE49-F238E27FC236}">
                <a16:creationId xmlns:a16="http://schemas.microsoft.com/office/drawing/2014/main" id="{EF809ED5-1F23-C07B-8F29-DD6CD840D899}"/>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 Placeholder 3">
            <a:extLst>
              <a:ext uri="{FF2B5EF4-FFF2-40B4-BE49-F238E27FC236}">
                <a16:creationId xmlns:a16="http://schemas.microsoft.com/office/drawing/2014/main" id="{5FF060A0-5BE4-A1FE-30A0-6DC7F191F9DE}"/>
              </a:ext>
            </a:extLst>
          </p:cNvPr>
          <p:cNvSpPr>
            <a:spLocks noGrp="1"/>
          </p:cNvSpPr>
          <p:nvPr>
            <p:ph type="body" idx="1"/>
          </p:nvPr>
        </p:nvSpPr>
        <p:spPr/>
        <p:txBody>
          <a:bodyPr>
            <a:normAutofit/>
          </a:bodyPr>
          <a:lstStyle/>
          <a:p>
            <a:r>
              <a:rPr lang="en-US" b="1" dirty="0"/>
              <a:t>Likelihood (1-5)</a:t>
            </a:r>
            <a:r>
              <a:rPr lang="en-US" dirty="0"/>
              <a:t>:</a:t>
            </a:r>
          </a:p>
          <a:p>
            <a:pPr lvl="1">
              <a:buFont typeface="Arial" panose="020B0604020202020204" pitchFamily="34" charset="0"/>
              <a:buChar char="•"/>
            </a:pPr>
            <a:r>
              <a:rPr lang="en-US" b="1" dirty="0"/>
              <a:t>1</a:t>
            </a:r>
            <a:r>
              <a:rPr lang="en-US" dirty="0"/>
              <a:t>: Very unlikely; rare occurrence.</a:t>
            </a:r>
          </a:p>
          <a:p>
            <a:pPr lvl="1">
              <a:buFont typeface="Arial" panose="020B0604020202020204" pitchFamily="34" charset="0"/>
              <a:buChar char="•"/>
            </a:pPr>
            <a:r>
              <a:rPr lang="en-US" b="1" dirty="0"/>
              <a:t>2</a:t>
            </a:r>
            <a:r>
              <a:rPr lang="en-US" dirty="0"/>
              <a:t>: Unlikely; few known instances.</a:t>
            </a:r>
          </a:p>
          <a:p>
            <a:pPr lvl="1">
              <a:buFont typeface="Arial" panose="020B0604020202020204" pitchFamily="34" charset="0"/>
              <a:buChar char="•"/>
            </a:pPr>
            <a:r>
              <a:rPr lang="en-US" b="1" dirty="0"/>
              <a:t>3</a:t>
            </a:r>
            <a:r>
              <a:rPr lang="en-US" dirty="0"/>
              <a:t>: Possible; known scenarios where this could occur.</a:t>
            </a:r>
          </a:p>
          <a:p>
            <a:pPr lvl="1">
              <a:buFont typeface="Arial" panose="020B0604020202020204" pitchFamily="34" charset="0"/>
              <a:buChar char="•"/>
            </a:pPr>
            <a:r>
              <a:rPr lang="en-US" b="1" dirty="0"/>
              <a:t>4</a:t>
            </a:r>
            <a:r>
              <a:rPr lang="en-US" dirty="0"/>
              <a:t>: Likely; frequent occurrences in similar contexts.</a:t>
            </a:r>
          </a:p>
          <a:p>
            <a:pPr lvl="1">
              <a:buFont typeface="Arial" panose="020B0604020202020204" pitchFamily="34" charset="0"/>
              <a:buChar char="•"/>
            </a:pPr>
            <a:r>
              <a:rPr lang="en-US" b="1" dirty="0"/>
              <a:t>5</a:t>
            </a:r>
            <a:r>
              <a:rPr lang="en-US" dirty="0"/>
              <a:t>: Almost certain; expected to happen frequently.</a:t>
            </a:r>
          </a:p>
          <a:p>
            <a:endParaRPr lang="en-US" dirty="0"/>
          </a:p>
        </p:txBody>
      </p:sp>
      <p:pic>
        <p:nvPicPr>
          <p:cNvPr id="3" name="Audio 2">
            <a:hlinkClick r:id="" action="ppaction://media"/>
            <a:extLst>
              <a:ext uri="{FF2B5EF4-FFF2-40B4-BE49-F238E27FC236}">
                <a16:creationId xmlns:a16="http://schemas.microsoft.com/office/drawing/2014/main" id="{6F8055FA-9147-55C4-512F-8CEC8B99668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194301327"/>
      </p:ext>
    </p:extLst>
  </p:cSld>
  <p:clrMapOvr>
    <a:masterClrMapping/>
  </p:clrMapOvr>
  <mc:AlternateContent xmlns:mc="http://schemas.openxmlformats.org/markup-compatibility/2006">
    <mc:Choice xmlns:p14="http://schemas.microsoft.com/office/powerpoint/2010/main" Requires="p14">
      <p:transition spd="slow" p14:dur="2000" advTm="9339"/>
    </mc:Choice>
    <mc:Fallback>
      <p:transition spd="slow" advTm="9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3">
          <a:extLst>
            <a:ext uri="{FF2B5EF4-FFF2-40B4-BE49-F238E27FC236}">
              <a16:creationId xmlns:a16="http://schemas.microsoft.com/office/drawing/2014/main" id="{FB5B2FF1-3DF6-31CD-602C-8461B8EB95E5}"/>
            </a:ext>
          </a:extLst>
        </p:cNvPr>
        <p:cNvGrpSpPr/>
        <p:nvPr/>
      </p:nvGrpSpPr>
      <p:grpSpPr>
        <a:xfrm>
          <a:off x="0" y="0"/>
          <a:ext cx="0" cy="0"/>
          <a:chOff x="0" y="0"/>
          <a:chExt cx="0" cy="0"/>
        </a:xfrm>
      </p:grpSpPr>
      <p:sp>
        <p:nvSpPr>
          <p:cNvPr id="174" name="Google Shape;174;p6">
            <a:extLst>
              <a:ext uri="{FF2B5EF4-FFF2-40B4-BE49-F238E27FC236}">
                <a16:creationId xmlns:a16="http://schemas.microsoft.com/office/drawing/2014/main" id="{DD2482C0-AD41-1956-FE5B-8656DA78E454}"/>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a:extLst>
              <a:ext uri="{FF2B5EF4-FFF2-40B4-BE49-F238E27FC236}">
                <a16:creationId xmlns:a16="http://schemas.microsoft.com/office/drawing/2014/main" id="{F65FDEB0-439F-B3C8-684F-9E5AFD65CBC9}"/>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 Placeholder 3">
            <a:extLst>
              <a:ext uri="{FF2B5EF4-FFF2-40B4-BE49-F238E27FC236}">
                <a16:creationId xmlns:a16="http://schemas.microsoft.com/office/drawing/2014/main" id="{E53C3940-C8D3-B317-F9CA-C0FCB01D4D7A}"/>
              </a:ext>
            </a:extLst>
          </p:cNvPr>
          <p:cNvSpPr>
            <a:spLocks noGrp="1"/>
          </p:cNvSpPr>
          <p:nvPr>
            <p:ph type="body" idx="1"/>
          </p:nvPr>
        </p:nvSpPr>
        <p:spPr/>
        <p:txBody>
          <a:bodyPr>
            <a:normAutofit/>
          </a:bodyPr>
          <a:lstStyle/>
          <a:p>
            <a:r>
              <a:rPr lang="en-US" b="1" dirty="0"/>
              <a:t>Remediation Cost (1-5)</a:t>
            </a:r>
            <a:r>
              <a:rPr lang="en-US" dirty="0"/>
              <a:t>:</a:t>
            </a:r>
          </a:p>
          <a:p>
            <a:pPr lvl="1">
              <a:buFont typeface="Arial" panose="020B0604020202020204" pitchFamily="34" charset="0"/>
              <a:buChar char="•"/>
            </a:pPr>
            <a:r>
              <a:rPr lang="en-US" b="1" dirty="0"/>
              <a:t>1</a:t>
            </a:r>
            <a:r>
              <a:rPr lang="en-US" dirty="0"/>
              <a:t>: Very low cost; easy to fix.</a:t>
            </a:r>
          </a:p>
          <a:p>
            <a:pPr lvl="1">
              <a:buFont typeface="Arial" panose="020B0604020202020204" pitchFamily="34" charset="0"/>
              <a:buChar char="•"/>
            </a:pPr>
            <a:r>
              <a:rPr lang="en-US" b="1" dirty="0"/>
              <a:t>2</a:t>
            </a:r>
            <a:r>
              <a:rPr lang="en-US" dirty="0"/>
              <a:t>: Low cost; minor adjustments required.</a:t>
            </a:r>
          </a:p>
          <a:p>
            <a:pPr lvl="1">
              <a:buFont typeface="Arial" panose="020B0604020202020204" pitchFamily="34" charset="0"/>
              <a:buChar char="•"/>
            </a:pPr>
            <a:r>
              <a:rPr lang="en-US" b="1" dirty="0"/>
              <a:t>3</a:t>
            </a:r>
            <a:r>
              <a:rPr lang="en-US" dirty="0"/>
              <a:t>: Moderate cost; requires some resources or time.</a:t>
            </a:r>
          </a:p>
          <a:p>
            <a:pPr lvl="1">
              <a:buFont typeface="Arial" panose="020B0604020202020204" pitchFamily="34" charset="0"/>
              <a:buChar char="•"/>
            </a:pPr>
            <a:r>
              <a:rPr lang="en-US" b="1" dirty="0"/>
              <a:t>4</a:t>
            </a:r>
            <a:r>
              <a:rPr lang="en-US" dirty="0"/>
              <a:t>: High cost; significant resources needed for remediation.</a:t>
            </a:r>
          </a:p>
          <a:p>
            <a:pPr lvl="1">
              <a:buFont typeface="Arial" panose="020B0604020202020204" pitchFamily="34" charset="0"/>
              <a:buChar char="•"/>
            </a:pPr>
            <a:r>
              <a:rPr lang="en-US" b="1" dirty="0"/>
              <a:t>5</a:t>
            </a:r>
            <a:r>
              <a:rPr lang="en-US" dirty="0"/>
              <a:t>: Very high cost; extensive overhaul or major redesign needed.</a:t>
            </a:r>
          </a:p>
          <a:p>
            <a:endParaRPr lang="en-US" dirty="0"/>
          </a:p>
        </p:txBody>
      </p:sp>
      <p:pic>
        <p:nvPicPr>
          <p:cNvPr id="3" name="Audio 2">
            <a:hlinkClick r:id="" action="ppaction://media"/>
            <a:extLst>
              <a:ext uri="{FF2B5EF4-FFF2-40B4-BE49-F238E27FC236}">
                <a16:creationId xmlns:a16="http://schemas.microsoft.com/office/drawing/2014/main" id="{68BC1931-AE8C-EC4A-4B40-D5068E62A1E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671407086"/>
      </p:ext>
    </p:extLst>
  </p:cSld>
  <p:clrMapOvr>
    <a:masterClrMapping/>
  </p:clrMapOvr>
  <mc:AlternateContent xmlns:mc="http://schemas.openxmlformats.org/markup-compatibility/2006">
    <mc:Choice xmlns:p14="http://schemas.microsoft.com/office/powerpoint/2010/main" Requires="p14">
      <p:transition spd="slow" p14:dur="2000" advTm="7404"/>
    </mc:Choice>
    <mc:Fallback>
      <p:transition spd="slow" advTm="7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52</TotalTime>
  <Words>1918</Words>
  <Application>Microsoft Office PowerPoint</Application>
  <PresentationFormat>Widescreen</PresentationFormat>
  <Paragraphs>122</Paragraphs>
  <Slides>23</Slides>
  <Notes>23</Notes>
  <HiddenSlides>0</HiddenSlides>
  <MMClips>23</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Century Gothic</vt:lpstr>
      <vt:lpstr>Arial</vt:lpstr>
      <vt:lpstr>Vapor Trail</vt:lpstr>
      <vt:lpstr>Green Pace</vt:lpstr>
      <vt:lpstr>OVERVIEW: DEFENSE IN DEPTH</vt:lpstr>
      <vt:lpstr>10 PRINCIPLES</vt:lpstr>
      <vt:lpstr>CODING STANDARDS</vt:lpstr>
      <vt:lpstr>CODING STANDARDS</vt:lpstr>
      <vt:lpstr>CODING STANDARDS</vt:lpstr>
      <vt:lpstr>CODING STANDARDS</vt:lpstr>
      <vt:lpstr>CODING STANDARDS</vt:lpstr>
      <vt:lpstr>CODING STANDARDS</vt:lpstr>
      <vt:lpstr>CODING STANDARDS</vt:lpstr>
      <vt:lpstr>ENCRYPTION POLICIES</vt:lpstr>
      <vt:lpstr>TRIPLE-A POLICIES</vt:lpstr>
      <vt:lpstr>SQL Injection Test</vt:lpstr>
      <vt:lpstr>Special Characters Test</vt:lpstr>
      <vt:lpstr>Data Return Test</vt:lpstr>
      <vt:lpstr>Valid Attempt Blocking Test</vt:lpstr>
      <vt:lpstr>AUTOMATION SUMMARY</vt:lpstr>
      <vt:lpstr>TOOLS</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April Rose</cp:lastModifiedBy>
  <cp:revision>6</cp:revision>
  <dcterms:created xsi:type="dcterms:W3CDTF">2020-08-19T17:59:24Z</dcterms:created>
  <dcterms:modified xsi:type="dcterms:W3CDTF">2024-10-27T23:43:50Z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